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sldIdLst>
    <p:sldId id="256" r:id="rId3"/>
    <p:sldId id="259" r:id="rId4"/>
    <p:sldId id="263" r:id="rId5"/>
    <p:sldId id="262" r:id="rId6"/>
    <p:sldId id="264" r:id="rId7"/>
    <p:sldId id="257" r:id="rId8"/>
    <p:sldId id="258" r:id="rId9"/>
    <p:sldId id="261" r:id="rId10"/>
    <p:sldId id="266" r:id="rId11"/>
    <p:sldId id="270" r:id="rId12"/>
    <p:sldId id="273" r:id="rId13"/>
    <p:sldId id="265" r:id="rId14"/>
    <p:sldId id="269" r:id="rId15"/>
    <p:sldId id="271" r:id="rId16"/>
    <p:sldId id="268" r:id="rId17"/>
    <p:sldId id="272" r:id="rId18"/>
    <p:sldId id="267" r:id="rId19"/>
    <p:sldId id="274" r:id="rId20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 autoAdjust="0"/>
    <p:restoredTop sz="94600"/>
  </p:normalViewPr>
  <p:slideViewPr>
    <p:cSldViewPr>
      <p:cViewPr varScale="1">
        <p:scale>
          <a:sx n="71" d="100"/>
          <a:sy n="71" d="100"/>
        </p:scale>
        <p:origin x="10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2012las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76;&#1084;&#1080;&#1085;&#1080;&#1089;&#1090;&#1088;&#1072;&#1090;&#1086;&#1088;\Desktop\2012las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Лист2!$A$3</c:f>
              <c:strCache>
                <c:ptCount val="1"/>
                <c:pt idx="0">
                  <c:v>НДС</c:v>
                </c:pt>
              </c:strCache>
            </c:strRef>
          </c:tx>
          <c:spPr>
            <a:noFill/>
            <a:ln w="9525" cap="flat" cmpd="sng" algn="ctr">
              <a:solidFill>
                <a:schemeClr val="accent3"/>
              </a:solidFill>
              <a:miter lim="800000"/>
            </a:ln>
            <a:effectLst>
              <a:glow rad="63500">
                <a:schemeClr val="accent3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Лист2!$B$3:$E$3</c:f>
              <c:numCache>
                <c:formatCode>General</c:formatCode>
                <c:ptCount val="4"/>
                <c:pt idx="0">
                  <c:v>467.11</c:v>
                </c:pt>
                <c:pt idx="1">
                  <c:v>590.42999999999995</c:v>
                </c:pt>
                <c:pt idx="2">
                  <c:v>831.08</c:v>
                </c:pt>
                <c:pt idx="3">
                  <c:v>886.94</c:v>
                </c:pt>
              </c:numCache>
            </c:numRef>
          </c:val>
        </c:ser>
        <c:ser>
          <c:idx val="2"/>
          <c:order val="1"/>
          <c:tx>
            <c:strRef>
              <c:f>Лист2!$A$4</c:f>
              <c:strCache>
                <c:ptCount val="1"/>
                <c:pt idx="0">
                  <c:v>Поступления за использование природных и других ресурсов</c:v>
                </c:pt>
              </c:strCache>
            </c:strRef>
          </c:tx>
          <c:spPr>
            <a:noFill/>
            <a:ln w="9525" cap="flat" cmpd="sng" algn="ctr">
              <a:solidFill>
                <a:schemeClr val="accent5"/>
              </a:solidFill>
              <a:miter lim="800000"/>
            </a:ln>
            <a:effectLst>
              <a:glow rad="63500">
                <a:schemeClr val="accent5"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Лист2!$B$4:$E$4</c:f>
              <c:numCache>
                <c:formatCode>General</c:formatCode>
                <c:ptCount val="4"/>
                <c:pt idx="0">
                  <c:v>86.73</c:v>
                </c:pt>
                <c:pt idx="1">
                  <c:v>124.74</c:v>
                </c:pt>
                <c:pt idx="2">
                  <c:v>211.12</c:v>
                </c:pt>
                <c:pt idx="3">
                  <c:v>214.03</c:v>
                </c:pt>
              </c:numCache>
            </c:numRef>
          </c:val>
        </c:ser>
        <c:ser>
          <c:idx val="3"/>
          <c:order val="2"/>
          <c:tx>
            <c:strRef>
              <c:f>Лист2!$A$5</c:f>
              <c:strCache>
                <c:ptCount val="1"/>
                <c:pt idx="0">
                  <c:v>Таможенные пошлины и налоги на международную торговлю</c:v>
                </c:pt>
              </c:strCache>
            </c:strRef>
          </c:tx>
          <c:spPr>
            <a:noFill/>
            <a:ln w="9525" cap="flat" cmpd="sng" algn="ctr">
              <a:solidFill>
                <a:schemeClr val="accent1">
                  <a:lumMod val="60000"/>
                </a:schemeClr>
              </a:solidFill>
              <a:miter lim="800000"/>
            </a:ln>
            <a:effectLst>
              <a:glow rad="63500">
                <a:schemeClr val="accent1">
                  <a:lumMod val="60000"/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Лист2!$B$5:$E$5</c:f>
              <c:numCache>
                <c:formatCode>General</c:formatCode>
                <c:ptCount val="4"/>
                <c:pt idx="0">
                  <c:v>136.94</c:v>
                </c:pt>
                <c:pt idx="1">
                  <c:v>233.98</c:v>
                </c:pt>
                <c:pt idx="2">
                  <c:v>792.83</c:v>
                </c:pt>
                <c:pt idx="3">
                  <c:v>721.84</c:v>
                </c:pt>
              </c:numCache>
            </c:numRef>
          </c:val>
        </c:ser>
        <c:ser>
          <c:idx val="4"/>
          <c:order val="3"/>
          <c:tx>
            <c:strRef>
              <c:f>Лист2!$A$6</c:f>
              <c:strCache>
                <c:ptCount val="1"/>
                <c:pt idx="0">
                  <c:v>Прочие налоги</c:v>
                </c:pt>
              </c:strCache>
            </c:strRef>
          </c:tx>
          <c:spPr>
            <a:noFill/>
            <a:ln w="9525" cap="flat" cmpd="sng" algn="ctr">
              <a:solidFill>
                <a:schemeClr val="accent3">
                  <a:lumMod val="60000"/>
                </a:schemeClr>
              </a:solidFill>
              <a:miter lim="800000"/>
            </a:ln>
            <a:effectLst>
              <a:glow rad="63500">
                <a:schemeClr val="accent3">
                  <a:lumMod val="60000"/>
                  <a:satMod val="175000"/>
                  <a:alpha val="25000"/>
                </a:schemeClr>
              </a:glo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Лист2!$B$1:$E$1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Лист2!$B$6:$E$6</c:f>
              <c:numCache>
                <c:formatCode>General</c:formatCode>
                <c:ptCount val="4"/>
                <c:pt idx="0">
                  <c:v>30.72</c:v>
                </c:pt>
                <c:pt idx="1">
                  <c:v>34.82</c:v>
                </c:pt>
                <c:pt idx="2">
                  <c:v>39.32</c:v>
                </c:pt>
                <c:pt idx="3">
                  <c:v>47.62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5"/>
        <c:overlap val="-40"/>
        <c:axId val="141094416"/>
        <c:axId val="141086744"/>
      </c:barChart>
      <c:catAx>
        <c:axId val="141094416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41086744"/>
        <c:crosses val="autoZero"/>
        <c:auto val="1"/>
        <c:lblAlgn val="ctr"/>
        <c:lblOffset val="100"/>
        <c:noMultiLvlLbl val="0"/>
      </c:catAx>
      <c:valAx>
        <c:axId val="14108674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09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094356222231995"/>
          <c:y val="2.7414598170071358E-2"/>
          <c:w val="0.25507721418543611"/>
          <c:h val="0.49111881537195912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dLbl>
              <c:idx val="3"/>
              <c:tx>
                <c:rich>
                  <a:bodyPr/>
                  <a:lstStyle/>
                  <a:p>
                    <a:fld id="{8DC89B2D-6970-4728-BBA6-4C7C1ED44A34}" type="PERCENTAGE">
                      <a:rPr lang="en-US">
                        <a:solidFill>
                          <a:schemeClr val="accent3"/>
                        </a:solidFill>
                      </a:rPr>
                      <a:pPr/>
                      <a:t>[ПРОЦЕНТ]</a:t>
                    </a:fld>
                    <a:endParaRPr lang="ru-RU"/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Лист1!$A$1:$A$6</c:f>
              <c:strCache>
                <c:ptCount val="6"/>
                <c:pt idx="0">
                  <c:v>Корпоративный подоходный налог</c:v>
                </c:pt>
                <c:pt idx="1">
                  <c:v>Индивидуальный подоходный налог</c:v>
                </c:pt>
                <c:pt idx="2">
                  <c:v>Социальный налог</c:v>
                </c:pt>
                <c:pt idx="3">
                  <c:v>Налог на добавленную стоимость</c:v>
                </c:pt>
                <c:pt idx="4">
                  <c:v>Налоги на международную торговлю и внешние операции</c:v>
                </c:pt>
                <c:pt idx="5">
                  <c:v>Прочие налоги</c:v>
                </c:pt>
              </c:strCache>
            </c:strRef>
          </c:cat>
          <c:val>
            <c:numRef>
              <c:f>Лист1!$B$1:$B$6</c:f>
              <c:numCache>
                <c:formatCode>0%</c:formatCode>
                <c:ptCount val="6"/>
                <c:pt idx="0">
                  <c:v>0.28000000000000003</c:v>
                </c:pt>
                <c:pt idx="1">
                  <c:v>0.11</c:v>
                </c:pt>
                <c:pt idx="2">
                  <c:v>0.09</c:v>
                </c:pt>
                <c:pt idx="3">
                  <c:v>0.23</c:v>
                </c:pt>
                <c:pt idx="4">
                  <c:v>0.13</c:v>
                </c:pt>
                <c:pt idx="5">
                  <c:v>0.16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3656916080362659E-2"/>
          <c:y val="0.60148112780326446"/>
          <c:w val="0.80769903762029749"/>
          <c:h val="0.373491830622744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2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3">
  <cs:axisTitle>
    <cs:lnRef idx="0"/>
    <cs:fillRef idx="0"/>
    <cs:effectRef idx="0"/>
    <cs:fontRef idx="minor">
      <a:schemeClr val="lt1">
        <a:lumMod val="75000"/>
      </a:schemeClr>
    </cs:fontRef>
    <cs:defRPr sz="1197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>
        <a:lumMod val="75000"/>
      </a:schemeClr>
    </cs:fontRef>
    <cs:defRPr sz="1197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862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11F338-B578-45EF-BF62-0DEBE3E24736}" type="doc">
      <dgm:prSet loTypeId="urn:microsoft.com/office/officeart/2008/layout/VerticalCurvedLis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054D016-55F3-43D5-A289-BD0C5241C6D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accent1">
                  <a:lumMod val="50000"/>
                </a:schemeClr>
              </a:solidFill>
            </a:rPr>
            <a:t>Создание национальной налоговой системы путем использования различных инструментов, в частности, таких как определенные виды налогов и их элементы для накопления средств государственного бюджета и предотвращения инфляции.</a:t>
          </a:r>
          <a:endParaRPr lang="ru-RU" sz="1200" dirty="0">
            <a:solidFill>
              <a:schemeClr val="accent1">
                <a:lumMod val="50000"/>
              </a:schemeClr>
            </a:solidFill>
          </a:endParaRPr>
        </a:p>
      </dgm:t>
    </dgm:pt>
    <dgm:pt modelId="{B4D7CBAE-B53D-47C6-8495-F3C83B0642FB}" type="parTrans" cxnId="{E6A22460-743A-49B9-B091-3431C74210FB}">
      <dgm:prSet/>
      <dgm:spPr/>
      <dgm:t>
        <a:bodyPr/>
        <a:lstStyle/>
        <a:p>
          <a:endParaRPr lang="ru-RU"/>
        </a:p>
      </dgm:t>
    </dgm:pt>
    <dgm:pt modelId="{F7B12222-4630-4360-927B-ACCFD0B61651}" type="sibTrans" cxnId="{E6A22460-743A-49B9-B091-3431C74210FB}">
      <dgm:prSet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DA8749C6-6A90-4009-8DDD-79582712D7EB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accent1">
                  <a:lumMod val="50000"/>
                </a:schemeClr>
              </a:solidFill>
            </a:rPr>
            <a:t>Достижение макроэкономической стабилизации, созданием благоприятных условий для активной финансово - хозяйственной деятельности субъектов экономики, ведущей к устойчивости налогооблагаемой базы и увеличению возможности решения национальных проблем.</a:t>
          </a:r>
          <a:endParaRPr lang="ru-RU" sz="1200" dirty="0">
            <a:solidFill>
              <a:schemeClr val="accent1">
                <a:lumMod val="50000"/>
              </a:schemeClr>
            </a:solidFill>
          </a:endParaRPr>
        </a:p>
      </dgm:t>
    </dgm:pt>
    <dgm:pt modelId="{4EE9B9C0-1075-405F-8646-EE02CA0FD9C0}" type="parTrans" cxnId="{FA9AC14B-D123-49D6-99A2-016E09848473}">
      <dgm:prSet/>
      <dgm:spPr/>
      <dgm:t>
        <a:bodyPr/>
        <a:lstStyle/>
        <a:p>
          <a:endParaRPr lang="ru-RU"/>
        </a:p>
      </dgm:t>
    </dgm:pt>
    <dgm:pt modelId="{F15F6248-8209-41C5-8890-2A5E92750F1B}" type="sibTrans" cxnId="{FA9AC14B-D123-49D6-99A2-016E09848473}">
      <dgm:prSet/>
      <dgm:spPr/>
      <dgm:t>
        <a:bodyPr/>
        <a:lstStyle/>
        <a:p>
          <a:endParaRPr lang="ru-RU"/>
        </a:p>
      </dgm:t>
    </dgm:pt>
    <dgm:pt modelId="{1D047D75-972B-4AC0-B66C-7362439BD215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accent1">
                  <a:lumMod val="50000"/>
                </a:schemeClr>
              </a:solidFill>
            </a:rPr>
            <a:t>Объективный процесс расширения налогооблагаемой базы, ведущей к увеличению поступлений в виде налогов в государственный бюджет. Меняющиеся налоговые отношения определяют необходимость перехода на новые принципы организации налогового регулирования и формирования государственного бюджета.</a:t>
          </a:r>
          <a:endParaRPr lang="ru-RU" sz="1200" dirty="0">
            <a:solidFill>
              <a:schemeClr val="accent1">
                <a:lumMod val="50000"/>
              </a:schemeClr>
            </a:solidFill>
          </a:endParaRPr>
        </a:p>
      </dgm:t>
    </dgm:pt>
    <dgm:pt modelId="{CD8496CB-2F35-4DB7-B690-F4C6C5E56F33}" type="parTrans" cxnId="{09305D55-62E8-4973-9E2B-B00872686373}">
      <dgm:prSet/>
      <dgm:spPr/>
      <dgm:t>
        <a:bodyPr/>
        <a:lstStyle/>
        <a:p>
          <a:endParaRPr lang="ru-RU"/>
        </a:p>
      </dgm:t>
    </dgm:pt>
    <dgm:pt modelId="{B684380E-9975-426A-9335-6B53D6154996}" type="sibTrans" cxnId="{09305D55-62E8-4973-9E2B-B00872686373}">
      <dgm:prSet/>
      <dgm:spPr/>
      <dgm:t>
        <a:bodyPr/>
        <a:lstStyle/>
        <a:p>
          <a:endParaRPr lang="ru-RU"/>
        </a:p>
      </dgm:t>
    </dgm:pt>
    <dgm:pt modelId="{6A39529E-BCCE-4EF6-8824-C3048AE9A22D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accent1">
                  <a:lumMod val="50000"/>
                </a:schemeClr>
              </a:solidFill>
            </a:rPr>
            <a:t>Введение Налогового Кодекса</a:t>
          </a:r>
          <a:endParaRPr lang="ru-RU" sz="1200" dirty="0">
            <a:solidFill>
              <a:schemeClr val="accent1">
                <a:lumMod val="50000"/>
              </a:schemeClr>
            </a:solidFill>
          </a:endParaRPr>
        </a:p>
      </dgm:t>
    </dgm:pt>
    <dgm:pt modelId="{8BBE51D7-642B-498E-980A-2A5D152B2CFA}" type="parTrans" cxnId="{61243C8A-D716-470F-B534-B5FE3CC7B9A6}">
      <dgm:prSet/>
      <dgm:spPr/>
      <dgm:t>
        <a:bodyPr/>
        <a:lstStyle/>
        <a:p>
          <a:endParaRPr lang="ru-RU"/>
        </a:p>
      </dgm:t>
    </dgm:pt>
    <dgm:pt modelId="{728FFAB6-72E0-480C-86CC-D1031EF04EA6}" type="sibTrans" cxnId="{61243C8A-D716-470F-B534-B5FE3CC7B9A6}">
      <dgm:prSet/>
      <dgm:spPr/>
      <dgm:t>
        <a:bodyPr/>
        <a:lstStyle/>
        <a:p>
          <a:endParaRPr lang="ru-RU"/>
        </a:p>
      </dgm:t>
    </dgm:pt>
    <dgm:pt modelId="{0133CA44-1EF5-4186-9F1D-D5436E669D57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>
              <a:solidFill>
                <a:schemeClr val="accent1">
                  <a:lumMod val="50000"/>
                </a:schemeClr>
              </a:solidFill>
            </a:rPr>
            <a:t>Снижение КПН, изменения в уплате авансовых платежей по  КПН, по налогу на транспортные средства отменены поправочные коэффициенты в зависимости от года выпуска и страны-производителя автотранспортного средства, введен фиксированный налог и налог на игорный бизнес, снижена ставка НДС до 12, вместо регрессивной шкалы ставок социального налога введена единая ставка в размере 11%, для предприятий, осуществляющих инвестиции, предусмотрены налоговые преференции. </a:t>
          </a:r>
          <a:endParaRPr lang="ru-RU" sz="1200" dirty="0">
            <a:solidFill>
              <a:schemeClr val="accent1">
                <a:lumMod val="50000"/>
              </a:schemeClr>
            </a:solidFill>
          </a:endParaRPr>
        </a:p>
      </dgm:t>
    </dgm:pt>
    <dgm:pt modelId="{B98356C0-BB47-4529-ACEF-FFC3C6B1B20B}" type="parTrans" cxnId="{512C94F3-AD4A-47FF-A131-4DBA2EB61747}">
      <dgm:prSet/>
      <dgm:spPr/>
      <dgm:t>
        <a:bodyPr/>
        <a:lstStyle/>
        <a:p>
          <a:endParaRPr lang="ru-RU"/>
        </a:p>
      </dgm:t>
    </dgm:pt>
    <dgm:pt modelId="{AA2438BC-4A93-4CFC-B848-6CD8968EE77D}" type="sibTrans" cxnId="{512C94F3-AD4A-47FF-A131-4DBA2EB61747}">
      <dgm:prSet/>
      <dgm:spPr/>
      <dgm:t>
        <a:bodyPr/>
        <a:lstStyle/>
        <a:p>
          <a:endParaRPr lang="ru-RU"/>
        </a:p>
      </dgm:t>
    </dgm:pt>
    <dgm:pt modelId="{5151B06C-4366-4087-8FB9-2D93A7E90B3E}" type="pres">
      <dgm:prSet presAssocID="{9211F338-B578-45EF-BF62-0DEBE3E24736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86F0E16-19F5-4A5E-BE63-CC2F027D09DB}" type="pres">
      <dgm:prSet presAssocID="{9211F338-B578-45EF-BF62-0DEBE3E24736}" presName="Name1" presStyleCnt="0"/>
      <dgm:spPr/>
    </dgm:pt>
    <dgm:pt modelId="{44FC9F12-4C4F-476A-9BE2-557141AECB0A}" type="pres">
      <dgm:prSet presAssocID="{9211F338-B578-45EF-BF62-0DEBE3E24736}" presName="cycle" presStyleCnt="0"/>
      <dgm:spPr/>
    </dgm:pt>
    <dgm:pt modelId="{E0ACC19E-BE92-4B59-9C06-23F4D545D893}" type="pres">
      <dgm:prSet presAssocID="{9211F338-B578-45EF-BF62-0DEBE3E24736}" presName="srcNode" presStyleLbl="node1" presStyleIdx="0" presStyleCnt="5"/>
      <dgm:spPr/>
    </dgm:pt>
    <dgm:pt modelId="{375C65C1-4C9B-4AEC-9A0F-24CDFDDB0271}" type="pres">
      <dgm:prSet presAssocID="{9211F338-B578-45EF-BF62-0DEBE3E24736}" presName="conn" presStyleLbl="parChTrans1D2" presStyleIdx="0" presStyleCnt="1"/>
      <dgm:spPr/>
      <dgm:t>
        <a:bodyPr/>
        <a:lstStyle/>
        <a:p>
          <a:endParaRPr lang="ru-RU"/>
        </a:p>
      </dgm:t>
    </dgm:pt>
    <dgm:pt modelId="{C23E5947-B5B9-4541-A3D7-43BC06607067}" type="pres">
      <dgm:prSet presAssocID="{9211F338-B578-45EF-BF62-0DEBE3E24736}" presName="extraNode" presStyleLbl="node1" presStyleIdx="0" presStyleCnt="5"/>
      <dgm:spPr/>
    </dgm:pt>
    <dgm:pt modelId="{C42EAD54-21CC-4432-82F9-3E5908371A83}" type="pres">
      <dgm:prSet presAssocID="{9211F338-B578-45EF-BF62-0DEBE3E24736}" presName="dstNode" presStyleLbl="node1" presStyleIdx="0" presStyleCnt="5"/>
      <dgm:spPr/>
    </dgm:pt>
    <dgm:pt modelId="{70370321-BB0E-4322-9901-D01D0298B73F}" type="pres">
      <dgm:prSet presAssocID="{4054D016-55F3-43D5-A289-BD0C5241C6D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93156D-3C1F-44A1-A43F-2A9E7B33B661}" type="pres">
      <dgm:prSet presAssocID="{4054D016-55F3-43D5-A289-BD0C5241C6D8}" presName="accent_1" presStyleCnt="0"/>
      <dgm:spPr/>
    </dgm:pt>
    <dgm:pt modelId="{92277D7A-4591-4E9F-9C88-4ACE500743CD}" type="pres">
      <dgm:prSet presAssocID="{4054D016-55F3-43D5-A289-BD0C5241C6D8}" presName="accentRepeatNode" presStyleLbl="solidFgAcc1" presStyleIdx="0" presStyleCnt="5" custScaleX="120168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6701081A-7CBA-4EE9-A13C-F9A6F80F0A35}" type="pres">
      <dgm:prSet presAssocID="{DA8749C6-6A90-4009-8DDD-79582712D7EB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013AA-B9EF-4889-A98E-D48A005CCAFA}" type="pres">
      <dgm:prSet presAssocID="{DA8749C6-6A90-4009-8DDD-79582712D7EB}" presName="accent_2" presStyleCnt="0"/>
      <dgm:spPr/>
    </dgm:pt>
    <dgm:pt modelId="{96D8B514-CEF8-4027-B7F7-E1759D304007}" type="pres">
      <dgm:prSet presAssocID="{DA8749C6-6A90-4009-8DDD-79582712D7EB}" presName="accentRepeatNode" presStyleLbl="solidFgAcc1" presStyleIdx="1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3FD570F4-38D7-4B4B-B7D4-727112034791}" type="pres">
      <dgm:prSet presAssocID="{1D047D75-972B-4AC0-B66C-7362439BD215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F4CB3-EA2E-4D63-91D5-D5E37FC30D61}" type="pres">
      <dgm:prSet presAssocID="{1D047D75-972B-4AC0-B66C-7362439BD215}" presName="accent_3" presStyleCnt="0"/>
      <dgm:spPr/>
    </dgm:pt>
    <dgm:pt modelId="{DA5A7660-A79B-4753-A68D-39B2EB49FCB6}" type="pres">
      <dgm:prSet presAssocID="{1D047D75-972B-4AC0-B66C-7362439BD215}" presName="accentRepeatNode" presStyleLbl="solidFgAcc1" presStyleIdx="2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495A2435-683E-4149-861D-053F3B5D96B0}" type="pres">
      <dgm:prSet presAssocID="{6A39529E-BCCE-4EF6-8824-C3048AE9A22D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7C5DFE-80F7-46C4-95B1-7CB6AA4300D7}" type="pres">
      <dgm:prSet presAssocID="{6A39529E-BCCE-4EF6-8824-C3048AE9A22D}" presName="accent_4" presStyleCnt="0"/>
      <dgm:spPr/>
    </dgm:pt>
    <dgm:pt modelId="{89B44C44-DFA5-47DC-9347-99BAA9B166BD}" type="pres">
      <dgm:prSet presAssocID="{6A39529E-BCCE-4EF6-8824-C3048AE9A22D}" presName="accentRepeatNode" presStyleLbl="solidFgAcc1" presStyleIdx="3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FA84CFE1-B939-4035-9214-CF07D9FA4CE8}" type="pres">
      <dgm:prSet presAssocID="{0133CA44-1EF5-4186-9F1D-D5436E669D57}" presName="text_5" presStyleLbl="node1" presStyleIdx="4" presStyleCnt="5" custScaleY="1351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C1A7F-9D94-448B-88FF-A8EF74B2C64C}" type="pres">
      <dgm:prSet presAssocID="{0133CA44-1EF5-4186-9F1D-D5436E669D57}" presName="accent_5" presStyleCnt="0"/>
      <dgm:spPr/>
    </dgm:pt>
    <dgm:pt modelId="{CE6E4BC8-07BE-4947-BAF3-FFA36A131CEE}" type="pres">
      <dgm:prSet presAssocID="{0133CA44-1EF5-4186-9F1D-D5436E669D57}" presName="accentRepeatNode" presStyleLbl="solidFgAcc1" presStyleIdx="4" presStyleCnt="5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</dgm:ptLst>
  <dgm:cxnLst>
    <dgm:cxn modelId="{664410D3-DA06-4423-9F58-774D59FE8B3D}" type="presOf" srcId="{0133CA44-1EF5-4186-9F1D-D5436E669D57}" destId="{FA84CFE1-B939-4035-9214-CF07D9FA4CE8}" srcOrd="0" destOrd="0" presId="urn:microsoft.com/office/officeart/2008/layout/VerticalCurvedList"/>
    <dgm:cxn modelId="{61243C8A-D716-470F-B534-B5FE3CC7B9A6}" srcId="{9211F338-B578-45EF-BF62-0DEBE3E24736}" destId="{6A39529E-BCCE-4EF6-8824-C3048AE9A22D}" srcOrd="3" destOrd="0" parTransId="{8BBE51D7-642B-498E-980A-2A5D152B2CFA}" sibTransId="{728FFAB6-72E0-480C-86CC-D1031EF04EA6}"/>
    <dgm:cxn modelId="{FA9AC14B-D123-49D6-99A2-016E09848473}" srcId="{9211F338-B578-45EF-BF62-0DEBE3E24736}" destId="{DA8749C6-6A90-4009-8DDD-79582712D7EB}" srcOrd="1" destOrd="0" parTransId="{4EE9B9C0-1075-405F-8646-EE02CA0FD9C0}" sibTransId="{F15F6248-8209-41C5-8890-2A5E92750F1B}"/>
    <dgm:cxn modelId="{09305D55-62E8-4973-9E2B-B00872686373}" srcId="{9211F338-B578-45EF-BF62-0DEBE3E24736}" destId="{1D047D75-972B-4AC0-B66C-7362439BD215}" srcOrd="2" destOrd="0" parTransId="{CD8496CB-2F35-4DB7-B690-F4C6C5E56F33}" sibTransId="{B684380E-9975-426A-9335-6B53D6154996}"/>
    <dgm:cxn modelId="{1648C516-65EF-46F9-9197-A27E89530E05}" type="presOf" srcId="{1D047D75-972B-4AC0-B66C-7362439BD215}" destId="{3FD570F4-38D7-4B4B-B7D4-727112034791}" srcOrd="0" destOrd="0" presId="urn:microsoft.com/office/officeart/2008/layout/VerticalCurvedList"/>
    <dgm:cxn modelId="{EEA81F89-1EDF-4DE3-BDE7-4EC1B44C5948}" type="presOf" srcId="{4054D016-55F3-43D5-A289-BD0C5241C6D8}" destId="{70370321-BB0E-4322-9901-D01D0298B73F}" srcOrd="0" destOrd="0" presId="urn:microsoft.com/office/officeart/2008/layout/VerticalCurvedList"/>
    <dgm:cxn modelId="{512C94F3-AD4A-47FF-A131-4DBA2EB61747}" srcId="{9211F338-B578-45EF-BF62-0DEBE3E24736}" destId="{0133CA44-1EF5-4186-9F1D-D5436E669D57}" srcOrd="4" destOrd="0" parTransId="{B98356C0-BB47-4529-ACEF-FFC3C6B1B20B}" sibTransId="{AA2438BC-4A93-4CFC-B848-6CD8968EE77D}"/>
    <dgm:cxn modelId="{FB7D6B0B-2EE9-4159-8B04-EEEDD28514E6}" type="presOf" srcId="{F7B12222-4630-4360-927B-ACCFD0B61651}" destId="{375C65C1-4C9B-4AEC-9A0F-24CDFDDB0271}" srcOrd="0" destOrd="0" presId="urn:microsoft.com/office/officeart/2008/layout/VerticalCurvedList"/>
    <dgm:cxn modelId="{E6A22460-743A-49B9-B091-3431C74210FB}" srcId="{9211F338-B578-45EF-BF62-0DEBE3E24736}" destId="{4054D016-55F3-43D5-A289-BD0C5241C6D8}" srcOrd="0" destOrd="0" parTransId="{B4D7CBAE-B53D-47C6-8495-F3C83B0642FB}" sibTransId="{F7B12222-4630-4360-927B-ACCFD0B61651}"/>
    <dgm:cxn modelId="{08FA023F-BEFC-4C25-99DC-2F74C5463E14}" type="presOf" srcId="{DA8749C6-6A90-4009-8DDD-79582712D7EB}" destId="{6701081A-7CBA-4EE9-A13C-F9A6F80F0A35}" srcOrd="0" destOrd="0" presId="urn:microsoft.com/office/officeart/2008/layout/VerticalCurvedList"/>
    <dgm:cxn modelId="{1EA2246E-27AE-4E39-8032-B8EC20ED2B5D}" type="presOf" srcId="{9211F338-B578-45EF-BF62-0DEBE3E24736}" destId="{5151B06C-4366-4087-8FB9-2D93A7E90B3E}" srcOrd="0" destOrd="0" presId="urn:microsoft.com/office/officeart/2008/layout/VerticalCurvedList"/>
    <dgm:cxn modelId="{DBAC0577-3C47-44CE-B415-CD96B3A5618F}" type="presOf" srcId="{6A39529E-BCCE-4EF6-8824-C3048AE9A22D}" destId="{495A2435-683E-4149-861D-053F3B5D96B0}" srcOrd="0" destOrd="0" presId="urn:microsoft.com/office/officeart/2008/layout/VerticalCurvedList"/>
    <dgm:cxn modelId="{32AA4CE0-69D1-4225-9B65-9DE0AFA48D25}" type="presParOf" srcId="{5151B06C-4366-4087-8FB9-2D93A7E90B3E}" destId="{C86F0E16-19F5-4A5E-BE63-CC2F027D09DB}" srcOrd="0" destOrd="0" presId="urn:microsoft.com/office/officeart/2008/layout/VerticalCurvedList"/>
    <dgm:cxn modelId="{0D4CACDE-6AD0-4E42-8B15-B6274303F6C5}" type="presParOf" srcId="{C86F0E16-19F5-4A5E-BE63-CC2F027D09DB}" destId="{44FC9F12-4C4F-476A-9BE2-557141AECB0A}" srcOrd="0" destOrd="0" presId="urn:microsoft.com/office/officeart/2008/layout/VerticalCurvedList"/>
    <dgm:cxn modelId="{6CB5F816-2916-4C3E-805F-2B822F262166}" type="presParOf" srcId="{44FC9F12-4C4F-476A-9BE2-557141AECB0A}" destId="{E0ACC19E-BE92-4B59-9C06-23F4D545D893}" srcOrd="0" destOrd="0" presId="urn:microsoft.com/office/officeart/2008/layout/VerticalCurvedList"/>
    <dgm:cxn modelId="{35F8BF79-DF80-449C-967D-27569182EB09}" type="presParOf" srcId="{44FC9F12-4C4F-476A-9BE2-557141AECB0A}" destId="{375C65C1-4C9B-4AEC-9A0F-24CDFDDB0271}" srcOrd="1" destOrd="0" presId="urn:microsoft.com/office/officeart/2008/layout/VerticalCurvedList"/>
    <dgm:cxn modelId="{2869411B-4478-4BB3-B9E4-BC9F8118FC75}" type="presParOf" srcId="{44FC9F12-4C4F-476A-9BE2-557141AECB0A}" destId="{C23E5947-B5B9-4541-A3D7-43BC06607067}" srcOrd="2" destOrd="0" presId="urn:microsoft.com/office/officeart/2008/layout/VerticalCurvedList"/>
    <dgm:cxn modelId="{1E8FFA34-F1D5-457E-9558-0178B34F91A4}" type="presParOf" srcId="{44FC9F12-4C4F-476A-9BE2-557141AECB0A}" destId="{C42EAD54-21CC-4432-82F9-3E5908371A83}" srcOrd="3" destOrd="0" presId="urn:microsoft.com/office/officeart/2008/layout/VerticalCurvedList"/>
    <dgm:cxn modelId="{FBFD73E0-C884-467B-91E6-289110AADAF5}" type="presParOf" srcId="{C86F0E16-19F5-4A5E-BE63-CC2F027D09DB}" destId="{70370321-BB0E-4322-9901-D01D0298B73F}" srcOrd="1" destOrd="0" presId="urn:microsoft.com/office/officeart/2008/layout/VerticalCurvedList"/>
    <dgm:cxn modelId="{EC1B7C98-B785-4B05-9DD3-8B896154DF2E}" type="presParOf" srcId="{C86F0E16-19F5-4A5E-BE63-CC2F027D09DB}" destId="{8693156D-3C1F-44A1-A43F-2A9E7B33B661}" srcOrd="2" destOrd="0" presId="urn:microsoft.com/office/officeart/2008/layout/VerticalCurvedList"/>
    <dgm:cxn modelId="{8935A0EB-8F76-4C5F-8677-2A79A4264E20}" type="presParOf" srcId="{8693156D-3C1F-44A1-A43F-2A9E7B33B661}" destId="{92277D7A-4591-4E9F-9C88-4ACE500743CD}" srcOrd="0" destOrd="0" presId="urn:microsoft.com/office/officeart/2008/layout/VerticalCurvedList"/>
    <dgm:cxn modelId="{CD194E26-84C0-42F0-83DE-3244D2DA1643}" type="presParOf" srcId="{C86F0E16-19F5-4A5E-BE63-CC2F027D09DB}" destId="{6701081A-7CBA-4EE9-A13C-F9A6F80F0A35}" srcOrd="3" destOrd="0" presId="urn:microsoft.com/office/officeart/2008/layout/VerticalCurvedList"/>
    <dgm:cxn modelId="{6312C592-BC11-46B7-85E9-5F9150C773EC}" type="presParOf" srcId="{C86F0E16-19F5-4A5E-BE63-CC2F027D09DB}" destId="{41F013AA-B9EF-4889-A98E-D48A005CCAFA}" srcOrd="4" destOrd="0" presId="urn:microsoft.com/office/officeart/2008/layout/VerticalCurvedList"/>
    <dgm:cxn modelId="{81A7C48F-6856-48AD-AF7D-29FD7F8C22C9}" type="presParOf" srcId="{41F013AA-B9EF-4889-A98E-D48A005CCAFA}" destId="{96D8B514-CEF8-4027-B7F7-E1759D304007}" srcOrd="0" destOrd="0" presId="urn:microsoft.com/office/officeart/2008/layout/VerticalCurvedList"/>
    <dgm:cxn modelId="{2A67CDB1-ADE1-4A6D-8A52-C192B37E8282}" type="presParOf" srcId="{C86F0E16-19F5-4A5E-BE63-CC2F027D09DB}" destId="{3FD570F4-38D7-4B4B-B7D4-727112034791}" srcOrd="5" destOrd="0" presId="urn:microsoft.com/office/officeart/2008/layout/VerticalCurvedList"/>
    <dgm:cxn modelId="{D471E0A6-FB19-4569-9AA3-7016ADA4A8D1}" type="presParOf" srcId="{C86F0E16-19F5-4A5E-BE63-CC2F027D09DB}" destId="{544F4CB3-EA2E-4D63-91D5-D5E37FC30D61}" srcOrd="6" destOrd="0" presId="urn:microsoft.com/office/officeart/2008/layout/VerticalCurvedList"/>
    <dgm:cxn modelId="{D427FB07-0DDD-49EB-B9A6-E4E0CBD7EE11}" type="presParOf" srcId="{544F4CB3-EA2E-4D63-91D5-D5E37FC30D61}" destId="{DA5A7660-A79B-4753-A68D-39B2EB49FCB6}" srcOrd="0" destOrd="0" presId="urn:microsoft.com/office/officeart/2008/layout/VerticalCurvedList"/>
    <dgm:cxn modelId="{329FDEEB-4ED6-4BB6-9CE3-1F59A6F33996}" type="presParOf" srcId="{C86F0E16-19F5-4A5E-BE63-CC2F027D09DB}" destId="{495A2435-683E-4149-861D-053F3B5D96B0}" srcOrd="7" destOrd="0" presId="urn:microsoft.com/office/officeart/2008/layout/VerticalCurvedList"/>
    <dgm:cxn modelId="{9B301F3E-4D07-4AB0-84F8-9C09F34F8F07}" type="presParOf" srcId="{C86F0E16-19F5-4A5E-BE63-CC2F027D09DB}" destId="{2F7C5DFE-80F7-46C4-95B1-7CB6AA4300D7}" srcOrd="8" destOrd="0" presId="urn:microsoft.com/office/officeart/2008/layout/VerticalCurvedList"/>
    <dgm:cxn modelId="{3F9E3321-91AF-4E21-AB52-06A04CA644B3}" type="presParOf" srcId="{2F7C5DFE-80F7-46C4-95B1-7CB6AA4300D7}" destId="{89B44C44-DFA5-47DC-9347-99BAA9B166BD}" srcOrd="0" destOrd="0" presId="urn:microsoft.com/office/officeart/2008/layout/VerticalCurvedList"/>
    <dgm:cxn modelId="{F13A0305-ABD4-463C-9FB4-9E35C00E757C}" type="presParOf" srcId="{C86F0E16-19F5-4A5E-BE63-CC2F027D09DB}" destId="{FA84CFE1-B939-4035-9214-CF07D9FA4CE8}" srcOrd="9" destOrd="0" presId="urn:microsoft.com/office/officeart/2008/layout/VerticalCurvedList"/>
    <dgm:cxn modelId="{31DDF0AD-06B5-40C4-BEC6-4CBD2BF8D10B}" type="presParOf" srcId="{C86F0E16-19F5-4A5E-BE63-CC2F027D09DB}" destId="{47CC1A7F-9D94-448B-88FF-A8EF74B2C64C}" srcOrd="10" destOrd="0" presId="urn:microsoft.com/office/officeart/2008/layout/VerticalCurvedList"/>
    <dgm:cxn modelId="{F942BD2E-3E8F-4BF7-BE33-171076943737}" type="presParOf" srcId="{47CC1A7F-9D94-448B-88FF-A8EF74B2C64C}" destId="{CE6E4BC8-07BE-4947-BAF3-FFA36A131CE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693D59-5EC9-403E-BD2A-046A948C4BA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5B7213-679C-4E76-A27F-F6D9959EC478}">
      <dgm:prSet phldrT="[Текст]" custT="1"/>
      <dgm:spPr/>
      <dgm:t>
        <a:bodyPr/>
        <a:lstStyle/>
        <a:p>
          <a:r>
            <a:rPr lang="ru-RU" sz="2000" dirty="0" smtClean="0"/>
            <a:t>Принцип справедливости</a:t>
          </a:r>
          <a:endParaRPr lang="ru-RU" sz="2000" dirty="0"/>
        </a:p>
      </dgm:t>
    </dgm:pt>
    <dgm:pt modelId="{358A6F6E-2439-4055-89A7-F467C0B283D7}" type="parTrans" cxnId="{372EF20C-8E79-4C7B-BB14-03617980720B}">
      <dgm:prSet/>
      <dgm:spPr/>
      <dgm:t>
        <a:bodyPr/>
        <a:lstStyle/>
        <a:p>
          <a:endParaRPr lang="ru-RU" sz="2000"/>
        </a:p>
      </dgm:t>
    </dgm:pt>
    <dgm:pt modelId="{D0AEE73A-02B6-41FF-93D0-CF3177344E94}" type="sibTrans" cxnId="{372EF20C-8E79-4C7B-BB14-03617980720B}">
      <dgm:prSet/>
      <dgm:spPr/>
      <dgm:t>
        <a:bodyPr/>
        <a:lstStyle/>
        <a:p>
          <a:endParaRPr lang="ru-RU" sz="2000"/>
        </a:p>
      </dgm:t>
    </dgm:pt>
    <dgm:pt modelId="{FA31CE87-9E56-4452-9B33-D6FD8E0AABE6}">
      <dgm:prSet phldrT="[Текст]" custT="1"/>
      <dgm:spPr/>
      <dgm:t>
        <a:bodyPr/>
        <a:lstStyle/>
        <a:p>
          <a:r>
            <a:rPr lang="ru-RU" sz="2000" dirty="0" smtClean="0"/>
            <a:t>Принцип административной простоты</a:t>
          </a:r>
          <a:endParaRPr lang="ru-RU" sz="2000" dirty="0"/>
        </a:p>
      </dgm:t>
    </dgm:pt>
    <dgm:pt modelId="{E1613563-870E-45AE-98D2-39B1F9FA879B}" type="parTrans" cxnId="{E67D65C1-A3A5-4828-93CC-4272DA7BD69F}">
      <dgm:prSet/>
      <dgm:spPr/>
      <dgm:t>
        <a:bodyPr/>
        <a:lstStyle/>
        <a:p>
          <a:endParaRPr lang="ru-RU" sz="2000"/>
        </a:p>
      </dgm:t>
    </dgm:pt>
    <dgm:pt modelId="{24F89029-C3DD-4100-A38A-E5B644FAC976}" type="sibTrans" cxnId="{E67D65C1-A3A5-4828-93CC-4272DA7BD69F}">
      <dgm:prSet/>
      <dgm:spPr/>
      <dgm:t>
        <a:bodyPr/>
        <a:lstStyle/>
        <a:p>
          <a:endParaRPr lang="ru-RU" sz="2000"/>
        </a:p>
      </dgm:t>
    </dgm:pt>
    <dgm:pt modelId="{D97022DF-31B5-4FC3-BF07-46B4644CEF6D}">
      <dgm:prSet phldrT="[Текст]" custT="1"/>
      <dgm:spPr/>
      <dgm:t>
        <a:bodyPr/>
        <a:lstStyle/>
        <a:p>
          <a:r>
            <a:rPr lang="ru-RU" sz="2000" dirty="0" smtClean="0"/>
            <a:t>Принцип экономической эффективности</a:t>
          </a:r>
          <a:endParaRPr lang="ru-RU" sz="2000" dirty="0"/>
        </a:p>
      </dgm:t>
    </dgm:pt>
    <dgm:pt modelId="{34FFE468-444C-4BC7-A9C4-D24372571875}" type="parTrans" cxnId="{9651172A-1542-4BF6-9C69-F2E9F1F73CD9}">
      <dgm:prSet/>
      <dgm:spPr/>
      <dgm:t>
        <a:bodyPr/>
        <a:lstStyle/>
        <a:p>
          <a:endParaRPr lang="ru-RU" sz="2000"/>
        </a:p>
      </dgm:t>
    </dgm:pt>
    <dgm:pt modelId="{D54B9955-B8AF-4E63-ADE5-5CB126ED2AE3}" type="sibTrans" cxnId="{9651172A-1542-4BF6-9C69-F2E9F1F73CD9}">
      <dgm:prSet/>
      <dgm:spPr/>
      <dgm:t>
        <a:bodyPr/>
        <a:lstStyle/>
        <a:p>
          <a:endParaRPr lang="ru-RU" sz="2000"/>
        </a:p>
      </dgm:t>
    </dgm:pt>
    <dgm:pt modelId="{564283C1-B640-41D8-AACF-4054A94E879E}">
      <dgm:prSet phldrT="[Текст]" custT="1"/>
      <dgm:spPr/>
      <dgm:t>
        <a:bodyPr/>
        <a:lstStyle/>
        <a:p>
          <a:r>
            <a:rPr lang="ru-RU" sz="2000" dirty="0" smtClean="0"/>
            <a:t>Принцип гибкости</a:t>
          </a:r>
          <a:endParaRPr lang="ru-RU" sz="2000" dirty="0"/>
        </a:p>
      </dgm:t>
    </dgm:pt>
    <dgm:pt modelId="{EADD1952-90BB-4784-960A-982A61D23667}" type="parTrans" cxnId="{062AEFDE-E712-4C61-90FF-86433C81EE2D}">
      <dgm:prSet/>
      <dgm:spPr/>
      <dgm:t>
        <a:bodyPr/>
        <a:lstStyle/>
        <a:p>
          <a:endParaRPr lang="ru-RU" sz="2000"/>
        </a:p>
      </dgm:t>
    </dgm:pt>
    <dgm:pt modelId="{9CB22340-2ABE-4D56-B73B-C0100E4050D5}" type="sibTrans" cxnId="{062AEFDE-E712-4C61-90FF-86433C81EE2D}">
      <dgm:prSet/>
      <dgm:spPr/>
      <dgm:t>
        <a:bodyPr/>
        <a:lstStyle/>
        <a:p>
          <a:endParaRPr lang="ru-RU" sz="2000"/>
        </a:p>
      </dgm:t>
    </dgm:pt>
    <dgm:pt modelId="{1D2D8956-BADB-4EF0-BDCE-8865FEE18D76}">
      <dgm:prSet phldrT="[Текст]" custT="1"/>
      <dgm:spPr/>
      <dgm:t>
        <a:bodyPr/>
        <a:lstStyle/>
        <a:p>
          <a:r>
            <a:rPr lang="ru-RU" sz="2000" dirty="0" smtClean="0"/>
            <a:t>Принцип определенности</a:t>
          </a:r>
          <a:endParaRPr lang="ru-RU" sz="2000" dirty="0"/>
        </a:p>
      </dgm:t>
    </dgm:pt>
    <dgm:pt modelId="{51472098-40F2-4057-AE38-5FDC3322AFFE}" type="parTrans" cxnId="{1CCA0407-4C8C-4F5F-93A5-69DEA9272357}">
      <dgm:prSet/>
      <dgm:spPr/>
      <dgm:t>
        <a:bodyPr/>
        <a:lstStyle/>
        <a:p>
          <a:endParaRPr lang="ru-RU" sz="2000"/>
        </a:p>
      </dgm:t>
    </dgm:pt>
    <dgm:pt modelId="{40F0DA00-04BE-4F43-A791-CD14387D0D00}" type="sibTrans" cxnId="{1CCA0407-4C8C-4F5F-93A5-69DEA9272357}">
      <dgm:prSet/>
      <dgm:spPr/>
      <dgm:t>
        <a:bodyPr/>
        <a:lstStyle/>
        <a:p>
          <a:endParaRPr lang="ru-RU" sz="2000"/>
        </a:p>
      </dgm:t>
    </dgm:pt>
    <dgm:pt modelId="{8745D391-44F4-45DE-8719-CBA1D0E611E5}">
      <dgm:prSet phldrT="[Текст]" custT="1"/>
      <dgm:spPr/>
      <dgm:t>
        <a:bodyPr/>
        <a:lstStyle/>
        <a:p>
          <a:r>
            <a:rPr lang="ru-RU" sz="2000" dirty="0" smtClean="0"/>
            <a:t>Принцип единства</a:t>
          </a:r>
          <a:endParaRPr lang="ru-RU" sz="2000" dirty="0"/>
        </a:p>
      </dgm:t>
    </dgm:pt>
    <dgm:pt modelId="{F7F1E23D-E5A5-4957-973E-7F6824E87A40}" type="parTrans" cxnId="{160F7C0D-38C3-4ACE-83B5-E61577D076DE}">
      <dgm:prSet/>
      <dgm:spPr/>
      <dgm:t>
        <a:bodyPr/>
        <a:lstStyle/>
        <a:p>
          <a:endParaRPr lang="ru-RU" sz="2000"/>
        </a:p>
      </dgm:t>
    </dgm:pt>
    <dgm:pt modelId="{DE2431F7-B011-4B2A-A8EF-694679B6A8EE}" type="sibTrans" cxnId="{160F7C0D-38C3-4ACE-83B5-E61577D076DE}">
      <dgm:prSet/>
      <dgm:spPr/>
      <dgm:t>
        <a:bodyPr/>
        <a:lstStyle/>
        <a:p>
          <a:endParaRPr lang="ru-RU" sz="2000"/>
        </a:p>
      </dgm:t>
    </dgm:pt>
    <dgm:pt modelId="{18CA7AF4-43D6-4548-AF8E-4136611DA259}">
      <dgm:prSet phldrT="[Текст]" custT="1"/>
      <dgm:spPr/>
      <dgm:t>
        <a:bodyPr/>
        <a:lstStyle/>
        <a:p>
          <a:r>
            <a:rPr lang="ru-RU" sz="2000" dirty="0" smtClean="0"/>
            <a:t>Принцип гласности</a:t>
          </a:r>
          <a:endParaRPr lang="ru-RU" sz="2000" dirty="0"/>
        </a:p>
      </dgm:t>
    </dgm:pt>
    <dgm:pt modelId="{E37347EC-1EE4-4405-8FD1-F584082EB827}" type="parTrans" cxnId="{B9C011E2-1A06-4B40-9212-6862D2B9E764}">
      <dgm:prSet/>
      <dgm:spPr/>
      <dgm:t>
        <a:bodyPr/>
        <a:lstStyle/>
        <a:p>
          <a:endParaRPr lang="ru-RU" sz="2000"/>
        </a:p>
      </dgm:t>
    </dgm:pt>
    <dgm:pt modelId="{15528B24-A6B0-45B3-B374-5B4F5AF502CA}" type="sibTrans" cxnId="{B9C011E2-1A06-4B40-9212-6862D2B9E764}">
      <dgm:prSet/>
      <dgm:spPr/>
      <dgm:t>
        <a:bodyPr/>
        <a:lstStyle/>
        <a:p>
          <a:endParaRPr lang="ru-RU" sz="2000"/>
        </a:p>
      </dgm:t>
    </dgm:pt>
    <dgm:pt modelId="{1F2EFCF9-541B-43D5-8677-25CFBEAAFCCB}">
      <dgm:prSet phldrT="[Текст]" custT="1"/>
      <dgm:spPr/>
      <dgm:t>
        <a:bodyPr/>
        <a:lstStyle/>
        <a:p>
          <a:r>
            <a:rPr lang="ru-RU" sz="2000" dirty="0" smtClean="0"/>
            <a:t>Принцип обязательности</a:t>
          </a:r>
          <a:endParaRPr lang="ru-RU" sz="2000" dirty="0"/>
        </a:p>
      </dgm:t>
    </dgm:pt>
    <dgm:pt modelId="{CBBD32F7-A332-4362-9EA7-522E62B26927}" type="parTrans" cxnId="{7290276C-191B-4859-90B1-B3A83BC60E4B}">
      <dgm:prSet/>
      <dgm:spPr/>
      <dgm:t>
        <a:bodyPr/>
        <a:lstStyle/>
        <a:p>
          <a:endParaRPr lang="ru-RU" sz="2000"/>
        </a:p>
      </dgm:t>
    </dgm:pt>
    <dgm:pt modelId="{F6194D14-E2E1-49DB-8026-4EF3E4D1EB3F}" type="sibTrans" cxnId="{7290276C-191B-4859-90B1-B3A83BC60E4B}">
      <dgm:prSet/>
      <dgm:spPr/>
      <dgm:t>
        <a:bodyPr/>
        <a:lstStyle/>
        <a:p>
          <a:endParaRPr lang="ru-RU" sz="2000"/>
        </a:p>
      </dgm:t>
    </dgm:pt>
    <dgm:pt modelId="{8E3C28CD-AC44-4725-9399-A4975DCBB145}" type="pres">
      <dgm:prSet presAssocID="{F4693D59-5EC9-403E-BD2A-046A948C4BA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DD2012A-6E51-4E21-9588-A03C10302A64}" type="pres">
      <dgm:prSet presAssocID="{D65B7213-679C-4E76-A27F-F6D9959EC478}" presName="parentLin" presStyleCnt="0"/>
      <dgm:spPr/>
    </dgm:pt>
    <dgm:pt modelId="{67888DE8-866D-45A3-9742-7AD3A0F1216E}" type="pres">
      <dgm:prSet presAssocID="{D65B7213-679C-4E76-A27F-F6D9959EC478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E67E1860-5AE0-46A3-A25B-E53A4AB5D853}" type="pres">
      <dgm:prSet presAssocID="{D65B7213-679C-4E76-A27F-F6D9959EC478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B70A14-4F29-4BFB-872A-C828EB70C26E}" type="pres">
      <dgm:prSet presAssocID="{D65B7213-679C-4E76-A27F-F6D9959EC478}" presName="negativeSpace" presStyleCnt="0"/>
      <dgm:spPr/>
    </dgm:pt>
    <dgm:pt modelId="{AEC50D81-106F-47B6-AECE-7940EE63F3C4}" type="pres">
      <dgm:prSet presAssocID="{D65B7213-679C-4E76-A27F-F6D9959EC478}" presName="childText" presStyleLbl="conFgAcc1" presStyleIdx="0" presStyleCnt="8">
        <dgm:presLayoutVars>
          <dgm:bulletEnabled val="1"/>
        </dgm:presLayoutVars>
      </dgm:prSet>
      <dgm:spPr/>
    </dgm:pt>
    <dgm:pt modelId="{97D0ED09-2B83-49FF-AD49-1D2F48989B72}" type="pres">
      <dgm:prSet presAssocID="{D0AEE73A-02B6-41FF-93D0-CF3177344E94}" presName="spaceBetweenRectangles" presStyleCnt="0"/>
      <dgm:spPr/>
    </dgm:pt>
    <dgm:pt modelId="{2A8824FA-C33D-407F-BE70-DB38F82E0C45}" type="pres">
      <dgm:prSet presAssocID="{FA31CE87-9E56-4452-9B33-D6FD8E0AABE6}" presName="parentLin" presStyleCnt="0"/>
      <dgm:spPr/>
    </dgm:pt>
    <dgm:pt modelId="{35F40020-778C-4B93-9375-C95809F4FB50}" type="pres">
      <dgm:prSet presAssocID="{FA31CE87-9E56-4452-9B33-D6FD8E0AABE6}" presName="parentLeftMargin" presStyleLbl="node1" presStyleIdx="0" presStyleCnt="8"/>
      <dgm:spPr/>
      <dgm:t>
        <a:bodyPr/>
        <a:lstStyle/>
        <a:p>
          <a:endParaRPr lang="ru-RU"/>
        </a:p>
      </dgm:t>
    </dgm:pt>
    <dgm:pt modelId="{92CEC32A-F199-4B95-A09D-0A74C438F271}" type="pres">
      <dgm:prSet presAssocID="{FA31CE87-9E56-4452-9B33-D6FD8E0AABE6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D65F70-FAFD-4235-AB7B-A498BA0FB689}" type="pres">
      <dgm:prSet presAssocID="{FA31CE87-9E56-4452-9B33-D6FD8E0AABE6}" presName="negativeSpace" presStyleCnt="0"/>
      <dgm:spPr/>
    </dgm:pt>
    <dgm:pt modelId="{DCDEB82D-4D2A-40C4-A372-882DBF2AFCDD}" type="pres">
      <dgm:prSet presAssocID="{FA31CE87-9E56-4452-9B33-D6FD8E0AABE6}" presName="childText" presStyleLbl="conFgAcc1" presStyleIdx="1" presStyleCnt="8">
        <dgm:presLayoutVars>
          <dgm:bulletEnabled val="1"/>
        </dgm:presLayoutVars>
      </dgm:prSet>
      <dgm:spPr/>
    </dgm:pt>
    <dgm:pt modelId="{610CF670-6B67-4B8B-B20C-6EAE6ADDFCEF}" type="pres">
      <dgm:prSet presAssocID="{24F89029-C3DD-4100-A38A-E5B644FAC976}" presName="spaceBetweenRectangles" presStyleCnt="0"/>
      <dgm:spPr/>
    </dgm:pt>
    <dgm:pt modelId="{ABCF0086-E595-41AC-BAA6-A1466DCE8BBD}" type="pres">
      <dgm:prSet presAssocID="{D97022DF-31B5-4FC3-BF07-46B4644CEF6D}" presName="parentLin" presStyleCnt="0"/>
      <dgm:spPr/>
    </dgm:pt>
    <dgm:pt modelId="{850F9CE6-AA22-4138-BAA5-D7473120B2BF}" type="pres">
      <dgm:prSet presAssocID="{D97022DF-31B5-4FC3-BF07-46B4644CEF6D}" presName="parentLeftMargin" presStyleLbl="node1" presStyleIdx="1" presStyleCnt="8"/>
      <dgm:spPr/>
      <dgm:t>
        <a:bodyPr/>
        <a:lstStyle/>
        <a:p>
          <a:endParaRPr lang="ru-RU"/>
        </a:p>
      </dgm:t>
    </dgm:pt>
    <dgm:pt modelId="{38ACA332-1FC3-4C58-AF22-8033DE13D4EC}" type="pres">
      <dgm:prSet presAssocID="{D97022DF-31B5-4FC3-BF07-46B4644CEF6D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E9A7E2-4206-4729-BF71-0AAA3CF88FFE}" type="pres">
      <dgm:prSet presAssocID="{D97022DF-31B5-4FC3-BF07-46B4644CEF6D}" presName="negativeSpace" presStyleCnt="0"/>
      <dgm:spPr/>
    </dgm:pt>
    <dgm:pt modelId="{882373CC-91D7-46C4-8E99-0444C8274F3A}" type="pres">
      <dgm:prSet presAssocID="{D97022DF-31B5-4FC3-BF07-46B4644CEF6D}" presName="childText" presStyleLbl="conFgAcc1" presStyleIdx="2" presStyleCnt="8">
        <dgm:presLayoutVars>
          <dgm:bulletEnabled val="1"/>
        </dgm:presLayoutVars>
      </dgm:prSet>
      <dgm:spPr/>
    </dgm:pt>
    <dgm:pt modelId="{ECF1FAB7-696D-4075-96B4-6CC1A7ACA31B}" type="pres">
      <dgm:prSet presAssocID="{D54B9955-B8AF-4E63-ADE5-5CB126ED2AE3}" presName="spaceBetweenRectangles" presStyleCnt="0"/>
      <dgm:spPr/>
    </dgm:pt>
    <dgm:pt modelId="{626610FB-DFA2-4C12-B7AE-441A8D5EDDA0}" type="pres">
      <dgm:prSet presAssocID="{564283C1-B640-41D8-AACF-4054A94E879E}" presName="parentLin" presStyleCnt="0"/>
      <dgm:spPr/>
    </dgm:pt>
    <dgm:pt modelId="{D7FBF02E-0B58-4D33-8077-8CF4FAFB8D61}" type="pres">
      <dgm:prSet presAssocID="{564283C1-B640-41D8-AACF-4054A94E879E}" presName="parentLeftMargin" presStyleLbl="node1" presStyleIdx="2" presStyleCnt="8"/>
      <dgm:spPr/>
      <dgm:t>
        <a:bodyPr/>
        <a:lstStyle/>
        <a:p>
          <a:endParaRPr lang="ru-RU"/>
        </a:p>
      </dgm:t>
    </dgm:pt>
    <dgm:pt modelId="{5D85FDB9-C4D3-434B-A910-5ECFD7D4DF08}" type="pres">
      <dgm:prSet presAssocID="{564283C1-B640-41D8-AACF-4054A94E879E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328C21-F48F-4F64-8F84-BD186ACF8425}" type="pres">
      <dgm:prSet presAssocID="{564283C1-B640-41D8-AACF-4054A94E879E}" presName="negativeSpace" presStyleCnt="0"/>
      <dgm:spPr/>
    </dgm:pt>
    <dgm:pt modelId="{D5A21F87-4DE3-4039-A9A6-66BC0097BD6E}" type="pres">
      <dgm:prSet presAssocID="{564283C1-B640-41D8-AACF-4054A94E879E}" presName="childText" presStyleLbl="conFgAcc1" presStyleIdx="3" presStyleCnt="8">
        <dgm:presLayoutVars>
          <dgm:bulletEnabled val="1"/>
        </dgm:presLayoutVars>
      </dgm:prSet>
      <dgm:spPr/>
    </dgm:pt>
    <dgm:pt modelId="{2F0A05A1-D9CE-4E49-92DF-D5492C2A3ED5}" type="pres">
      <dgm:prSet presAssocID="{9CB22340-2ABE-4D56-B73B-C0100E4050D5}" presName="spaceBetweenRectangles" presStyleCnt="0"/>
      <dgm:spPr/>
    </dgm:pt>
    <dgm:pt modelId="{AC25E752-6364-4838-8E32-38ECE0B882DB}" type="pres">
      <dgm:prSet presAssocID="{1D2D8956-BADB-4EF0-BDCE-8865FEE18D76}" presName="parentLin" presStyleCnt="0"/>
      <dgm:spPr/>
    </dgm:pt>
    <dgm:pt modelId="{2FD44122-BCF2-4665-9D7B-AEB3F5FA29DE}" type="pres">
      <dgm:prSet presAssocID="{1D2D8956-BADB-4EF0-BDCE-8865FEE18D76}" presName="parentLeftMargin" presStyleLbl="node1" presStyleIdx="3" presStyleCnt="8"/>
      <dgm:spPr/>
      <dgm:t>
        <a:bodyPr/>
        <a:lstStyle/>
        <a:p>
          <a:endParaRPr lang="ru-RU"/>
        </a:p>
      </dgm:t>
    </dgm:pt>
    <dgm:pt modelId="{09F07F6B-BA91-46B9-A23B-76D84BE19102}" type="pres">
      <dgm:prSet presAssocID="{1D2D8956-BADB-4EF0-BDCE-8865FEE18D7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DAD1F4-D43A-491C-AD80-7E6D0D26AAF9}" type="pres">
      <dgm:prSet presAssocID="{1D2D8956-BADB-4EF0-BDCE-8865FEE18D76}" presName="negativeSpace" presStyleCnt="0"/>
      <dgm:spPr/>
    </dgm:pt>
    <dgm:pt modelId="{729EB038-6A88-4442-8F99-50DABA29ECF2}" type="pres">
      <dgm:prSet presAssocID="{1D2D8956-BADB-4EF0-BDCE-8865FEE18D76}" presName="childText" presStyleLbl="conFgAcc1" presStyleIdx="4" presStyleCnt="8">
        <dgm:presLayoutVars>
          <dgm:bulletEnabled val="1"/>
        </dgm:presLayoutVars>
      </dgm:prSet>
      <dgm:spPr/>
    </dgm:pt>
    <dgm:pt modelId="{B03E56B8-7F4F-43E5-9266-293785D457FF}" type="pres">
      <dgm:prSet presAssocID="{40F0DA00-04BE-4F43-A791-CD14387D0D00}" presName="spaceBetweenRectangles" presStyleCnt="0"/>
      <dgm:spPr/>
    </dgm:pt>
    <dgm:pt modelId="{CF9FFE00-C365-4DA2-9F38-C47FB1B8E639}" type="pres">
      <dgm:prSet presAssocID="{8745D391-44F4-45DE-8719-CBA1D0E611E5}" presName="parentLin" presStyleCnt="0"/>
      <dgm:spPr/>
    </dgm:pt>
    <dgm:pt modelId="{B5F14E93-D257-4408-A169-5825DDD285BD}" type="pres">
      <dgm:prSet presAssocID="{8745D391-44F4-45DE-8719-CBA1D0E611E5}" presName="parentLeftMargin" presStyleLbl="node1" presStyleIdx="4" presStyleCnt="8"/>
      <dgm:spPr/>
      <dgm:t>
        <a:bodyPr/>
        <a:lstStyle/>
        <a:p>
          <a:endParaRPr lang="ru-RU"/>
        </a:p>
      </dgm:t>
    </dgm:pt>
    <dgm:pt modelId="{D56DF4F9-AE03-4F44-A849-0B8FA0532681}" type="pres">
      <dgm:prSet presAssocID="{8745D391-44F4-45DE-8719-CBA1D0E611E5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AAF1B-E1CF-4F31-B268-72A39D9D623F}" type="pres">
      <dgm:prSet presAssocID="{8745D391-44F4-45DE-8719-CBA1D0E611E5}" presName="negativeSpace" presStyleCnt="0"/>
      <dgm:spPr/>
    </dgm:pt>
    <dgm:pt modelId="{AE3246E4-471E-4647-97FA-370130D75F5D}" type="pres">
      <dgm:prSet presAssocID="{8745D391-44F4-45DE-8719-CBA1D0E611E5}" presName="childText" presStyleLbl="conFgAcc1" presStyleIdx="5" presStyleCnt="8">
        <dgm:presLayoutVars>
          <dgm:bulletEnabled val="1"/>
        </dgm:presLayoutVars>
      </dgm:prSet>
      <dgm:spPr/>
    </dgm:pt>
    <dgm:pt modelId="{0E2386DD-E1AC-4939-87CE-C11DE90E6DB9}" type="pres">
      <dgm:prSet presAssocID="{DE2431F7-B011-4B2A-A8EF-694679B6A8EE}" presName="spaceBetweenRectangles" presStyleCnt="0"/>
      <dgm:spPr/>
    </dgm:pt>
    <dgm:pt modelId="{40CF280F-1855-4237-9902-616DDAE17D90}" type="pres">
      <dgm:prSet presAssocID="{18CA7AF4-43D6-4548-AF8E-4136611DA259}" presName="parentLin" presStyleCnt="0"/>
      <dgm:spPr/>
    </dgm:pt>
    <dgm:pt modelId="{62663D85-B2F4-4221-853E-E905633BDF8C}" type="pres">
      <dgm:prSet presAssocID="{18CA7AF4-43D6-4548-AF8E-4136611DA259}" presName="parentLeftMargin" presStyleLbl="node1" presStyleIdx="5" presStyleCnt="8"/>
      <dgm:spPr/>
      <dgm:t>
        <a:bodyPr/>
        <a:lstStyle/>
        <a:p>
          <a:endParaRPr lang="ru-RU"/>
        </a:p>
      </dgm:t>
    </dgm:pt>
    <dgm:pt modelId="{2AC7FE48-EB5E-4FA0-ADB4-92DD38652650}" type="pres">
      <dgm:prSet presAssocID="{18CA7AF4-43D6-4548-AF8E-4136611DA259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36EE4B-0495-464F-AF89-5CF3AFA9196E}" type="pres">
      <dgm:prSet presAssocID="{18CA7AF4-43D6-4548-AF8E-4136611DA259}" presName="negativeSpace" presStyleCnt="0"/>
      <dgm:spPr/>
    </dgm:pt>
    <dgm:pt modelId="{2CD37C0A-17FB-43AA-9D1E-3C20493DB56C}" type="pres">
      <dgm:prSet presAssocID="{18CA7AF4-43D6-4548-AF8E-4136611DA259}" presName="childText" presStyleLbl="conFgAcc1" presStyleIdx="6" presStyleCnt="8">
        <dgm:presLayoutVars>
          <dgm:bulletEnabled val="1"/>
        </dgm:presLayoutVars>
      </dgm:prSet>
      <dgm:spPr/>
    </dgm:pt>
    <dgm:pt modelId="{B082B9DB-BF88-47FD-86C2-3B6C57BF3575}" type="pres">
      <dgm:prSet presAssocID="{15528B24-A6B0-45B3-B374-5B4F5AF502CA}" presName="spaceBetweenRectangles" presStyleCnt="0"/>
      <dgm:spPr/>
    </dgm:pt>
    <dgm:pt modelId="{FB5A4296-DD86-418B-9541-F8A63D676DCC}" type="pres">
      <dgm:prSet presAssocID="{1F2EFCF9-541B-43D5-8677-25CFBEAAFCCB}" presName="parentLin" presStyleCnt="0"/>
      <dgm:spPr/>
    </dgm:pt>
    <dgm:pt modelId="{6E52F3E8-1611-4A25-852D-0C2363280E94}" type="pres">
      <dgm:prSet presAssocID="{1F2EFCF9-541B-43D5-8677-25CFBEAAFCCB}" presName="parentLeftMargin" presStyleLbl="node1" presStyleIdx="6" presStyleCnt="8"/>
      <dgm:spPr/>
      <dgm:t>
        <a:bodyPr/>
        <a:lstStyle/>
        <a:p>
          <a:endParaRPr lang="ru-RU"/>
        </a:p>
      </dgm:t>
    </dgm:pt>
    <dgm:pt modelId="{B0512C5B-FF4B-43BB-8738-5CF28F1DD469}" type="pres">
      <dgm:prSet presAssocID="{1F2EFCF9-541B-43D5-8677-25CFBEAAFCC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6C76EB-9C55-40CD-A50D-462ABF315CE1}" type="pres">
      <dgm:prSet presAssocID="{1F2EFCF9-541B-43D5-8677-25CFBEAAFCCB}" presName="negativeSpace" presStyleCnt="0"/>
      <dgm:spPr/>
    </dgm:pt>
    <dgm:pt modelId="{053864F5-385F-4A92-80C5-740DD9DF4470}" type="pres">
      <dgm:prSet presAssocID="{1F2EFCF9-541B-43D5-8677-25CFBEAAFCCB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372EF20C-8E79-4C7B-BB14-03617980720B}" srcId="{F4693D59-5EC9-403E-BD2A-046A948C4BA6}" destId="{D65B7213-679C-4E76-A27F-F6D9959EC478}" srcOrd="0" destOrd="0" parTransId="{358A6F6E-2439-4055-89A7-F467C0B283D7}" sibTransId="{D0AEE73A-02B6-41FF-93D0-CF3177344E94}"/>
    <dgm:cxn modelId="{6D6B64D8-6B27-43ED-8524-12595187BA4C}" type="presOf" srcId="{18CA7AF4-43D6-4548-AF8E-4136611DA259}" destId="{62663D85-B2F4-4221-853E-E905633BDF8C}" srcOrd="0" destOrd="0" presId="urn:microsoft.com/office/officeart/2005/8/layout/list1"/>
    <dgm:cxn modelId="{160F7C0D-38C3-4ACE-83B5-E61577D076DE}" srcId="{F4693D59-5EC9-403E-BD2A-046A948C4BA6}" destId="{8745D391-44F4-45DE-8719-CBA1D0E611E5}" srcOrd="5" destOrd="0" parTransId="{F7F1E23D-E5A5-4957-973E-7F6824E87A40}" sibTransId="{DE2431F7-B011-4B2A-A8EF-694679B6A8EE}"/>
    <dgm:cxn modelId="{E3E3DB38-F456-442A-85EB-EF576D70393B}" type="presOf" srcId="{1D2D8956-BADB-4EF0-BDCE-8865FEE18D76}" destId="{09F07F6B-BA91-46B9-A23B-76D84BE19102}" srcOrd="1" destOrd="0" presId="urn:microsoft.com/office/officeart/2005/8/layout/list1"/>
    <dgm:cxn modelId="{B9C011E2-1A06-4B40-9212-6862D2B9E764}" srcId="{F4693D59-5EC9-403E-BD2A-046A948C4BA6}" destId="{18CA7AF4-43D6-4548-AF8E-4136611DA259}" srcOrd="6" destOrd="0" parTransId="{E37347EC-1EE4-4405-8FD1-F584082EB827}" sibTransId="{15528B24-A6B0-45B3-B374-5B4F5AF502CA}"/>
    <dgm:cxn modelId="{7290276C-191B-4859-90B1-B3A83BC60E4B}" srcId="{F4693D59-5EC9-403E-BD2A-046A948C4BA6}" destId="{1F2EFCF9-541B-43D5-8677-25CFBEAAFCCB}" srcOrd="7" destOrd="0" parTransId="{CBBD32F7-A332-4362-9EA7-522E62B26927}" sibTransId="{F6194D14-E2E1-49DB-8026-4EF3E4D1EB3F}"/>
    <dgm:cxn modelId="{1CCA0407-4C8C-4F5F-93A5-69DEA9272357}" srcId="{F4693D59-5EC9-403E-BD2A-046A948C4BA6}" destId="{1D2D8956-BADB-4EF0-BDCE-8865FEE18D76}" srcOrd="4" destOrd="0" parTransId="{51472098-40F2-4057-AE38-5FDC3322AFFE}" sibTransId="{40F0DA00-04BE-4F43-A791-CD14387D0D00}"/>
    <dgm:cxn modelId="{BCE7DC99-21F4-4173-93CA-F22DEA63C7BF}" type="presOf" srcId="{F4693D59-5EC9-403E-BD2A-046A948C4BA6}" destId="{8E3C28CD-AC44-4725-9399-A4975DCBB145}" srcOrd="0" destOrd="0" presId="urn:microsoft.com/office/officeart/2005/8/layout/list1"/>
    <dgm:cxn modelId="{6DA2A8CB-D581-426A-9E8B-C3A010289D0D}" type="presOf" srcId="{18CA7AF4-43D6-4548-AF8E-4136611DA259}" destId="{2AC7FE48-EB5E-4FA0-ADB4-92DD38652650}" srcOrd="1" destOrd="0" presId="urn:microsoft.com/office/officeart/2005/8/layout/list1"/>
    <dgm:cxn modelId="{9651172A-1542-4BF6-9C69-F2E9F1F73CD9}" srcId="{F4693D59-5EC9-403E-BD2A-046A948C4BA6}" destId="{D97022DF-31B5-4FC3-BF07-46B4644CEF6D}" srcOrd="2" destOrd="0" parTransId="{34FFE468-444C-4BC7-A9C4-D24372571875}" sibTransId="{D54B9955-B8AF-4E63-ADE5-5CB126ED2AE3}"/>
    <dgm:cxn modelId="{82C9C42B-8E8D-4384-9F42-646AE826CE97}" type="presOf" srcId="{564283C1-B640-41D8-AACF-4054A94E879E}" destId="{D7FBF02E-0B58-4D33-8077-8CF4FAFB8D61}" srcOrd="0" destOrd="0" presId="urn:microsoft.com/office/officeart/2005/8/layout/list1"/>
    <dgm:cxn modelId="{55A3AEEA-991F-45DA-B064-9F997C717507}" type="presOf" srcId="{FA31CE87-9E56-4452-9B33-D6FD8E0AABE6}" destId="{35F40020-778C-4B93-9375-C95809F4FB50}" srcOrd="0" destOrd="0" presId="urn:microsoft.com/office/officeart/2005/8/layout/list1"/>
    <dgm:cxn modelId="{45F4B184-2C5A-482B-BE6D-912F31C673F3}" type="presOf" srcId="{D97022DF-31B5-4FC3-BF07-46B4644CEF6D}" destId="{38ACA332-1FC3-4C58-AF22-8033DE13D4EC}" srcOrd="1" destOrd="0" presId="urn:microsoft.com/office/officeart/2005/8/layout/list1"/>
    <dgm:cxn modelId="{F57767B4-664B-4CD1-8C6F-84DFC0B656A8}" type="presOf" srcId="{FA31CE87-9E56-4452-9B33-D6FD8E0AABE6}" destId="{92CEC32A-F199-4B95-A09D-0A74C438F271}" srcOrd="1" destOrd="0" presId="urn:microsoft.com/office/officeart/2005/8/layout/list1"/>
    <dgm:cxn modelId="{DD14C1FC-C51E-4159-B58E-B812E3B0E343}" type="presOf" srcId="{8745D391-44F4-45DE-8719-CBA1D0E611E5}" destId="{B5F14E93-D257-4408-A169-5825DDD285BD}" srcOrd="0" destOrd="0" presId="urn:microsoft.com/office/officeart/2005/8/layout/list1"/>
    <dgm:cxn modelId="{062AEFDE-E712-4C61-90FF-86433C81EE2D}" srcId="{F4693D59-5EC9-403E-BD2A-046A948C4BA6}" destId="{564283C1-B640-41D8-AACF-4054A94E879E}" srcOrd="3" destOrd="0" parTransId="{EADD1952-90BB-4784-960A-982A61D23667}" sibTransId="{9CB22340-2ABE-4D56-B73B-C0100E4050D5}"/>
    <dgm:cxn modelId="{E67D65C1-A3A5-4828-93CC-4272DA7BD69F}" srcId="{F4693D59-5EC9-403E-BD2A-046A948C4BA6}" destId="{FA31CE87-9E56-4452-9B33-D6FD8E0AABE6}" srcOrd="1" destOrd="0" parTransId="{E1613563-870E-45AE-98D2-39B1F9FA879B}" sibTransId="{24F89029-C3DD-4100-A38A-E5B644FAC976}"/>
    <dgm:cxn modelId="{480DA287-EF0F-4C33-9B12-CFE9B6070E1D}" type="presOf" srcId="{D97022DF-31B5-4FC3-BF07-46B4644CEF6D}" destId="{850F9CE6-AA22-4138-BAA5-D7473120B2BF}" srcOrd="0" destOrd="0" presId="urn:microsoft.com/office/officeart/2005/8/layout/list1"/>
    <dgm:cxn modelId="{6CE57C2D-1AB7-4396-8637-300313D4ADFA}" type="presOf" srcId="{1F2EFCF9-541B-43D5-8677-25CFBEAAFCCB}" destId="{B0512C5B-FF4B-43BB-8738-5CF28F1DD469}" srcOrd="1" destOrd="0" presId="urn:microsoft.com/office/officeart/2005/8/layout/list1"/>
    <dgm:cxn modelId="{91463021-F07A-4930-863F-B2D46DBCEEEA}" type="presOf" srcId="{564283C1-B640-41D8-AACF-4054A94E879E}" destId="{5D85FDB9-C4D3-434B-A910-5ECFD7D4DF08}" srcOrd="1" destOrd="0" presId="urn:microsoft.com/office/officeart/2005/8/layout/list1"/>
    <dgm:cxn modelId="{7D4501A2-162D-4672-9157-BFF1C90313FA}" type="presOf" srcId="{D65B7213-679C-4E76-A27F-F6D9959EC478}" destId="{67888DE8-866D-45A3-9742-7AD3A0F1216E}" srcOrd="0" destOrd="0" presId="urn:microsoft.com/office/officeart/2005/8/layout/list1"/>
    <dgm:cxn modelId="{B9EA5EF1-91AD-44E8-A79B-B8B9F6E49FE5}" type="presOf" srcId="{8745D391-44F4-45DE-8719-CBA1D0E611E5}" destId="{D56DF4F9-AE03-4F44-A849-0B8FA0532681}" srcOrd="1" destOrd="0" presId="urn:microsoft.com/office/officeart/2005/8/layout/list1"/>
    <dgm:cxn modelId="{DA0B5757-F9BA-4266-887E-C4FDDF4F31DE}" type="presOf" srcId="{1D2D8956-BADB-4EF0-BDCE-8865FEE18D76}" destId="{2FD44122-BCF2-4665-9D7B-AEB3F5FA29DE}" srcOrd="0" destOrd="0" presId="urn:microsoft.com/office/officeart/2005/8/layout/list1"/>
    <dgm:cxn modelId="{CA377158-E683-497A-8A02-5265419A9DB9}" type="presOf" srcId="{D65B7213-679C-4E76-A27F-F6D9959EC478}" destId="{E67E1860-5AE0-46A3-A25B-E53A4AB5D853}" srcOrd="1" destOrd="0" presId="urn:microsoft.com/office/officeart/2005/8/layout/list1"/>
    <dgm:cxn modelId="{96779DC6-57D7-4EDB-88A4-8271D5095612}" type="presOf" srcId="{1F2EFCF9-541B-43D5-8677-25CFBEAAFCCB}" destId="{6E52F3E8-1611-4A25-852D-0C2363280E94}" srcOrd="0" destOrd="0" presId="urn:microsoft.com/office/officeart/2005/8/layout/list1"/>
    <dgm:cxn modelId="{0F3305F8-9737-4DC9-9133-CC398F09F833}" type="presParOf" srcId="{8E3C28CD-AC44-4725-9399-A4975DCBB145}" destId="{DDD2012A-6E51-4E21-9588-A03C10302A64}" srcOrd="0" destOrd="0" presId="urn:microsoft.com/office/officeart/2005/8/layout/list1"/>
    <dgm:cxn modelId="{3BB27906-3DF9-4E10-A24A-5750F0E0BBF9}" type="presParOf" srcId="{DDD2012A-6E51-4E21-9588-A03C10302A64}" destId="{67888DE8-866D-45A3-9742-7AD3A0F1216E}" srcOrd="0" destOrd="0" presId="urn:microsoft.com/office/officeart/2005/8/layout/list1"/>
    <dgm:cxn modelId="{AAFB3745-7C7C-4C81-9A9C-4F8AFBE29B6B}" type="presParOf" srcId="{DDD2012A-6E51-4E21-9588-A03C10302A64}" destId="{E67E1860-5AE0-46A3-A25B-E53A4AB5D853}" srcOrd="1" destOrd="0" presId="urn:microsoft.com/office/officeart/2005/8/layout/list1"/>
    <dgm:cxn modelId="{E69200A2-4A4F-4D99-9714-A8CDBBCB0A7F}" type="presParOf" srcId="{8E3C28CD-AC44-4725-9399-A4975DCBB145}" destId="{CFB70A14-4F29-4BFB-872A-C828EB70C26E}" srcOrd="1" destOrd="0" presId="urn:microsoft.com/office/officeart/2005/8/layout/list1"/>
    <dgm:cxn modelId="{1D5CAE2A-DAC5-478E-983C-9284F22A82F6}" type="presParOf" srcId="{8E3C28CD-AC44-4725-9399-A4975DCBB145}" destId="{AEC50D81-106F-47B6-AECE-7940EE63F3C4}" srcOrd="2" destOrd="0" presId="urn:microsoft.com/office/officeart/2005/8/layout/list1"/>
    <dgm:cxn modelId="{EA604B42-DEEA-41FD-9F10-E43758559AA4}" type="presParOf" srcId="{8E3C28CD-AC44-4725-9399-A4975DCBB145}" destId="{97D0ED09-2B83-49FF-AD49-1D2F48989B72}" srcOrd="3" destOrd="0" presId="urn:microsoft.com/office/officeart/2005/8/layout/list1"/>
    <dgm:cxn modelId="{7D5393F5-8059-48CE-9072-701C8C9337BC}" type="presParOf" srcId="{8E3C28CD-AC44-4725-9399-A4975DCBB145}" destId="{2A8824FA-C33D-407F-BE70-DB38F82E0C45}" srcOrd="4" destOrd="0" presId="urn:microsoft.com/office/officeart/2005/8/layout/list1"/>
    <dgm:cxn modelId="{F2C3C00D-3C34-4588-AFDB-92D9802CF0A5}" type="presParOf" srcId="{2A8824FA-C33D-407F-BE70-DB38F82E0C45}" destId="{35F40020-778C-4B93-9375-C95809F4FB50}" srcOrd="0" destOrd="0" presId="urn:microsoft.com/office/officeart/2005/8/layout/list1"/>
    <dgm:cxn modelId="{DAAF3716-CB93-4F0B-86BF-6E6507DB03A9}" type="presParOf" srcId="{2A8824FA-C33D-407F-BE70-DB38F82E0C45}" destId="{92CEC32A-F199-4B95-A09D-0A74C438F271}" srcOrd="1" destOrd="0" presId="urn:microsoft.com/office/officeart/2005/8/layout/list1"/>
    <dgm:cxn modelId="{0A84F32A-C2CB-4936-835B-B90DBF58381F}" type="presParOf" srcId="{8E3C28CD-AC44-4725-9399-A4975DCBB145}" destId="{20D65F70-FAFD-4235-AB7B-A498BA0FB689}" srcOrd="5" destOrd="0" presId="urn:microsoft.com/office/officeart/2005/8/layout/list1"/>
    <dgm:cxn modelId="{19E5714F-80DA-42E6-9DC0-E881AD8275CC}" type="presParOf" srcId="{8E3C28CD-AC44-4725-9399-A4975DCBB145}" destId="{DCDEB82D-4D2A-40C4-A372-882DBF2AFCDD}" srcOrd="6" destOrd="0" presId="urn:microsoft.com/office/officeart/2005/8/layout/list1"/>
    <dgm:cxn modelId="{55018D9C-F66E-41C2-B71A-034940B33D23}" type="presParOf" srcId="{8E3C28CD-AC44-4725-9399-A4975DCBB145}" destId="{610CF670-6B67-4B8B-B20C-6EAE6ADDFCEF}" srcOrd="7" destOrd="0" presId="urn:microsoft.com/office/officeart/2005/8/layout/list1"/>
    <dgm:cxn modelId="{9BACA747-16BF-41F2-8E8D-7E0AA14D1EC3}" type="presParOf" srcId="{8E3C28CD-AC44-4725-9399-A4975DCBB145}" destId="{ABCF0086-E595-41AC-BAA6-A1466DCE8BBD}" srcOrd="8" destOrd="0" presId="urn:microsoft.com/office/officeart/2005/8/layout/list1"/>
    <dgm:cxn modelId="{B022CBDB-C4C1-4235-9CE2-1979A68CF32A}" type="presParOf" srcId="{ABCF0086-E595-41AC-BAA6-A1466DCE8BBD}" destId="{850F9CE6-AA22-4138-BAA5-D7473120B2BF}" srcOrd="0" destOrd="0" presId="urn:microsoft.com/office/officeart/2005/8/layout/list1"/>
    <dgm:cxn modelId="{68DE24FA-9919-4E6A-AC0E-A1F320E3D341}" type="presParOf" srcId="{ABCF0086-E595-41AC-BAA6-A1466DCE8BBD}" destId="{38ACA332-1FC3-4C58-AF22-8033DE13D4EC}" srcOrd="1" destOrd="0" presId="urn:microsoft.com/office/officeart/2005/8/layout/list1"/>
    <dgm:cxn modelId="{4977FDA1-B6D0-4057-B7E5-A8B95FD0666E}" type="presParOf" srcId="{8E3C28CD-AC44-4725-9399-A4975DCBB145}" destId="{16E9A7E2-4206-4729-BF71-0AAA3CF88FFE}" srcOrd="9" destOrd="0" presId="urn:microsoft.com/office/officeart/2005/8/layout/list1"/>
    <dgm:cxn modelId="{F477F91B-DF6C-4FB5-BD23-BAD58DB7632D}" type="presParOf" srcId="{8E3C28CD-AC44-4725-9399-A4975DCBB145}" destId="{882373CC-91D7-46C4-8E99-0444C8274F3A}" srcOrd="10" destOrd="0" presId="urn:microsoft.com/office/officeart/2005/8/layout/list1"/>
    <dgm:cxn modelId="{E9E404CF-8A45-4024-9D31-EB3104C42E44}" type="presParOf" srcId="{8E3C28CD-AC44-4725-9399-A4975DCBB145}" destId="{ECF1FAB7-696D-4075-96B4-6CC1A7ACA31B}" srcOrd="11" destOrd="0" presId="urn:microsoft.com/office/officeart/2005/8/layout/list1"/>
    <dgm:cxn modelId="{4C5D64D8-DE31-4A70-9799-E45B761E9C67}" type="presParOf" srcId="{8E3C28CD-AC44-4725-9399-A4975DCBB145}" destId="{626610FB-DFA2-4C12-B7AE-441A8D5EDDA0}" srcOrd="12" destOrd="0" presId="urn:microsoft.com/office/officeart/2005/8/layout/list1"/>
    <dgm:cxn modelId="{6A9032BF-2643-42DF-91D7-FFF4D431860B}" type="presParOf" srcId="{626610FB-DFA2-4C12-B7AE-441A8D5EDDA0}" destId="{D7FBF02E-0B58-4D33-8077-8CF4FAFB8D61}" srcOrd="0" destOrd="0" presId="urn:microsoft.com/office/officeart/2005/8/layout/list1"/>
    <dgm:cxn modelId="{3F7B63E9-3B07-412D-936F-E2A0C4464D0E}" type="presParOf" srcId="{626610FB-DFA2-4C12-B7AE-441A8D5EDDA0}" destId="{5D85FDB9-C4D3-434B-A910-5ECFD7D4DF08}" srcOrd="1" destOrd="0" presId="urn:microsoft.com/office/officeart/2005/8/layout/list1"/>
    <dgm:cxn modelId="{4D123E38-0693-4461-A6A1-ED5CC16702E2}" type="presParOf" srcId="{8E3C28CD-AC44-4725-9399-A4975DCBB145}" destId="{98328C21-F48F-4F64-8F84-BD186ACF8425}" srcOrd="13" destOrd="0" presId="urn:microsoft.com/office/officeart/2005/8/layout/list1"/>
    <dgm:cxn modelId="{C5192BB2-32D4-4A0B-A5C9-EFBB98328715}" type="presParOf" srcId="{8E3C28CD-AC44-4725-9399-A4975DCBB145}" destId="{D5A21F87-4DE3-4039-A9A6-66BC0097BD6E}" srcOrd="14" destOrd="0" presId="urn:microsoft.com/office/officeart/2005/8/layout/list1"/>
    <dgm:cxn modelId="{D873DFCB-7E89-4579-9047-5979CAEFBAEC}" type="presParOf" srcId="{8E3C28CD-AC44-4725-9399-A4975DCBB145}" destId="{2F0A05A1-D9CE-4E49-92DF-D5492C2A3ED5}" srcOrd="15" destOrd="0" presId="urn:microsoft.com/office/officeart/2005/8/layout/list1"/>
    <dgm:cxn modelId="{86ED05C6-1EA9-4488-BCCD-9A7370F16FF8}" type="presParOf" srcId="{8E3C28CD-AC44-4725-9399-A4975DCBB145}" destId="{AC25E752-6364-4838-8E32-38ECE0B882DB}" srcOrd="16" destOrd="0" presId="urn:microsoft.com/office/officeart/2005/8/layout/list1"/>
    <dgm:cxn modelId="{C3546DE5-B147-49D6-AFAF-4A792CC6F957}" type="presParOf" srcId="{AC25E752-6364-4838-8E32-38ECE0B882DB}" destId="{2FD44122-BCF2-4665-9D7B-AEB3F5FA29DE}" srcOrd="0" destOrd="0" presId="urn:microsoft.com/office/officeart/2005/8/layout/list1"/>
    <dgm:cxn modelId="{0DA20464-336C-4242-9DDF-E558BCFC3117}" type="presParOf" srcId="{AC25E752-6364-4838-8E32-38ECE0B882DB}" destId="{09F07F6B-BA91-46B9-A23B-76D84BE19102}" srcOrd="1" destOrd="0" presId="urn:microsoft.com/office/officeart/2005/8/layout/list1"/>
    <dgm:cxn modelId="{6F61B6BF-F323-4546-9704-27C8A2971FA4}" type="presParOf" srcId="{8E3C28CD-AC44-4725-9399-A4975DCBB145}" destId="{FBDAD1F4-D43A-491C-AD80-7E6D0D26AAF9}" srcOrd="17" destOrd="0" presId="urn:microsoft.com/office/officeart/2005/8/layout/list1"/>
    <dgm:cxn modelId="{6900964E-C80E-4E02-B0D9-589FF68046A7}" type="presParOf" srcId="{8E3C28CD-AC44-4725-9399-A4975DCBB145}" destId="{729EB038-6A88-4442-8F99-50DABA29ECF2}" srcOrd="18" destOrd="0" presId="urn:microsoft.com/office/officeart/2005/8/layout/list1"/>
    <dgm:cxn modelId="{E01EFC3B-C926-4326-B8BB-EBC5A16953E1}" type="presParOf" srcId="{8E3C28CD-AC44-4725-9399-A4975DCBB145}" destId="{B03E56B8-7F4F-43E5-9266-293785D457FF}" srcOrd="19" destOrd="0" presId="urn:microsoft.com/office/officeart/2005/8/layout/list1"/>
    <dgm:cxn modelId="{ED0C1119-CEF9-47A8-8EC4-2A2F15854F61}" type="presParOf" srcId="{8E3C28CD-AC44-4725-9399-A4975DCBB145}" destId="{CF9FFE00-C365-4DA2-9F38-C47FB1B8E639}" srcOrd="20" destOrd="0" presId="urn:microsoft.com/office/officeart/2005/8/layout/list1"/>
    <dgm:cxn modelId="{486068F1-3F82-4A49-990B-CA088C645FAD}" type="presParOf" srcId="{CF9FFE00-C365-4DA2-9F38-C47FB1B8E639}" destId="{B5F14E93-D257-4408-A169-5825DDD285BD}" srcOrd="0" destOrd="0" presId="urn:microsoft.com/office/officeart/2005/8/layout/list1"/>
    <dgm:cxn modelId="{942713F6-96CB-4F20-A952-DAD60927CFB3}" type="presParOf" srcId="{CF9FFE00-C365-4DA2-9F38-C47FB1B8E639}" destId="{D56DF4F9-AE03-4F44-A849-0B8FA0532681}" srcOrd="1" destOrd="0" presId="urn:microsoft.com/office/officeart/2005/8/layout/list1"/>
    <dgm:cxn modelId="{544681D1-F52A-4466-AD42-480DC3AA248F}" type="presParOf" srcId="{8E3C28CD-AC44-4725-9399-A4975DCBB145}" destId="{77FAAF1B-E1CF-4F31-B268-72A39D9D623F}" srcOrd="21" destOrd="0" presId="urn:microsoft.com/office/officeart/2005/8/layout/list1"/>
    <dgm:cxn modelId="{5D7E9E50-B191-4EE7-8FFB-6F5534C6FF74}" type="presParOf" srcId="{8E3C28CD-AC44-4725-9399-A4975DCBB145}" destId="{AE3246E4-471E-4647-97FA-370130D75F5D}" srcOrd="22" destOrd="0" presId="urn:microsoft.com/office/officeart/2005/8/layout/list1"/>
    <dgm:cxn modelId="{06F01668-152F-43CB-B7EC-0B6FC09272CC}" type="presParOf" srcId="{8E3C28CD-AC44-4725-9399-A4975DCBB145}" destId="{0E2386DD-E1AC-4939-87CE-C11DE90E6DB9}" srcOrd="23" destOrd="0" presId="urn:microsoft.com/office/officeart/2005/8/layout/list1"/>
    <dgm:cxn modelId="{7D77777A-BD53-454E-81D8-6953CAD0FDFC}" type="presParOf" srcId="{8E3C28CD-AC44-4725-9399-A4975DCBB145}" destId="{40CF280F-1855-4237-9902-616DDAE17D90}" srcOrd="24" destOrd="0" presId="urn:microsoft.com/office/officeart/2005/8/layout/list1"/>
    <dgm:cxn modelId="{75932F37-70BD-4D9C-873E-FAB0DC59C736}" type="presParOf" srcId="{40CF280F-1855-4237-9902-616DDAE17D90}" destId="{62663D85-B2F4-4221-853E-E905633BDF8C}" srcOrd="0" destOrd="0" presId="urn:microsoft.com/office/officeart/2005/8/layout/list1"/>
    <dgm:cxn modelId="{53C0024F-12DD-4A67-8466-134CF0353796}" type="presParOf" srcId="{40CF280F-1855-4237-9902-616DDAE17D90}" destId="{2AC7FE48-EB5E-4FA0-ADB4-92DD38652650}" srcOrd="1" destOrd="0" presId="urn:microsoft.com/office/officeart/2005/8/layout/list1"/>
    <dgm:cxn modelId="{D04906ED-F641-454E-BBFD-38582C664673}" type="presParOf" srcId="{8E3C28CD-AC44-4725-9399-A4975DCBB145}" destId="{2A36EE4B-0495-464F-AF89-5CF3AFA9196E}" srcOrd="25" destOrd="0" presId="urn:microsoft.com/office/officeart/2005/8/layout/list1"/>
    <dgm:cxn modelId="{B70B4B36-98C0-453E-A3D2-CF7B64B50D9F}" type="presParOf" srcId="{8E3C28CD-AC44-4725-9399-A4975DCBB145}" destId="{2CD37C0A-17FB-43AA-9D1E-3C20493DB56C}" srcOrd="26" destOrd="0" presId="urn:microsoft.com/office/officeart/2005/8/layout/list1"/>
    <dgm:cxn modelId="{EBF72931-82C3-4D69-9A70-562FBDD7A024}" type="presParOf" srcId="{8E3C28CD-AC44-4725-9399-A4975DCBB145}" destId="{B082B9DB-BF88-47FD-86C2-3B6C57BF3575}" srcOrd="27" destOrd="0" presId="urn:microsoft.com/office/officeart/2005/8/layout/list1"/>
    <dgm:cxn modelId="{CCF38A12-B609-42B5-B5FE-F72A7718C92A}" type="presParOf" srcId="{8E3C28CD-AC44-4725-9399-A4975DCBB145}" destId="{FB5A4296-DD86-418B-9541-F8A63D676DCC}" srcOrd="28" destOrd="0" presId="urn:microsoft.com/office/officeart/2005/8/layout/list1"/>
    <dgm:cxn modelId="{24973F99-A62F-433D-B141-B8D3B727D97E}" type="presParOf" srcId="{FB5A4296-DD86-418B-9541-F8A63D676DCC}" destId="{6E52F3E8-1611-4A25-852D-0C2363280E94}" srcOrd="0" destOrd="0" presId="urn:microsoft.com/office/officeart/2005/8/layout/list1"/>
    <dgm:cxn modelId="{0BA748D5-1B53-4835-8788-002F28FA5BF1}" type="presParOf" srcId="{FB5A4296-DD86-418B-9541-F8A63D676DCC}" destId="{B0512C5B-FF4B-43BB-8738-5CF28F1DD469}" srcOrd="1" destOrd="0" presId="urn:microsoft.com/office/officeart/2005/8/layout/list1"/>
    <dgm:cxn modelId="{3B7F5B4C-5043-46E9-AC5E-19F74963F4D4}" type="presParOf" srcId="{8E3C28CD-AC44-4725-9399-A4975DCBB145}" destId="{436C76EB-9C55-40CD-A50D-462ABF315CE1}" srcOrd="29" destOrd="0" presId="urn:microsoft.com/office/officeart/2005/8/layout/list1"/>
    <dgm:cxn modelId="{704160A2-9E9C-4DC8-90A9-C7C574960391}" type="presParOf" srcId="{8E3C28CD-AC44-4725-9399-A4975DCBB145}" destId="{053864F5-385F-4A92-80C5-740DD9DF4470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FA1D30-DFCF-45CD-A5B6-460F5CEE3D5F}" type="doc">
      <dgm:prSet loTypeId="urn:microsoft.com/office/officeart/2008/layout/VerticalAccentList" loCatId="list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39C2E2ED-0300-4952-80EC-F8E4E2D40FF1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BB1DC62-9AFE-4104-AF4E-12C580FD7C03}" type="parTrans" cxnId="{76102B25-92F0-407E-B13F-6D997CEC58D2}">
      <dgm:prSet/>
      <dgm:spPr/>
      <dgm:t>
        <a:bodyPr/>
        <a:lstStyle/>
        <a:p>
          <a:endParaRPr lang="ru-RU"/>
        </a:p>
      </dgm:t>
    </dgm:pt>
    <dgm:pt modelId="{AA301183-7AE2-429E-8261-F09F152764F3}" type="sibTrans" cxnId="{76102B25-92F0-407E-B13F-6D997CEC58D2}">
      <dgm:prSet/>
      <dgm:spPr/>
      <dgm:t>
        <a:bodyPr/>
        <a:lstStyle/>
        <a:p>
          <a:endParaRPr lang="ru-RU"/>
        </a:p>
      </dgm:t>
    </dgm:pt>
    <dgm:pt modelId="{8EE707EE-EB55-44BE-88F2-2DA85FC79344}">
      <dgm:prSet phldrT="[Текст]"/>
      <dgm:spPr/>
      <dgm:t>
        <a:bodyPr/>
        <a:lstStyle/>
        <a:p>
          <a:r>
            <a:rPr lang="ru-RU" dirty="0" smtClean="0">
              <a:solidFill>
                <a:schemeClr val="tx2">
                  <a:lumMod val="75000"/>
                </a:schemeClr>
              </a:solidFill>
            </a:rPr>
            <a:t>Социально-экономическое развитие республики и регионов</a:t>
          </a:r>
          <a:endParaRPr lang="ru-RU" dirty="0">
            <a:solidFill>
              <a:schemeClr val="tx2">
                <a:lumMod val="75000"/>
              </a:schemeClr>
            </a:solidFill>
          </a:endParaRPr>
        </a:p>
      </dgm:t>
    </dgm:pt>
    <dgm:pt modelId="{E09E8493-B125-47E1-A6EB-5601E43507BE}" type="parTrans" cxnId="{FB77876D-3057-4F91-8F9A-919BE4742484}">
      <dgm:prSet/>
      <dgm:spPr/>
      <dgm:t>
        <a:bodyPr/>
        <a:lstStyle/>
        <a:p>
          <a:endParaRPr lang="ru-RU"/>
        </a:p>
      </dgm:t>
    </dgm:pt>
    <dgm:pt modelId="{F1ED6F22-353C-450A-8B94-28A9B2C27F82}" type="sibTrans" cxnId="{FB77876D-3057-4F91-8F9A-919BE4742484}">
      <dgm:prSet/>
      <dgm:spPr/>
      <dgm:t>
        <a:bodyPr/>
        <a:lstStyle/>
        <a:p>
          <a:endParaRPr lang="ru-RU"/>
        </a:p>
      </dgm:t>
    </dgm:pt>
    <dgm:pt modelId="{9F4495DB-36BF-4853-B598-D8042059E673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29F17877-E67E-44CF-9CF4-7A075CF91BC7}" type="parTrans" cxnId="{D19BDDCE-F07C-4B55-84FF-F0038BE15806}">
      <dgm:prSet/>
      <dgm:spPr/>
      <dgm:t>
        <a:bodyPr/>
        <a:lstStyle/>
        <a:p>
          <a:endParaRPr lang="ru-RU"/>
        </a:p>
      </dgm:t>
    </dgm:pt>
    <dgm:pt modelId="{04550C54-C08F-4272-B2C4-D4D955EE6425}" type="sibTrans" cxnId="{D19BDDCE-F07C-4B55-84FF-F0038BE15806}">
      <dgm:prSet/>
      <dgm:spPr/>
      <dgm:t>
        <a:bodyPr/>
        <a:lstStyle/>
        <a:p>
          <a:endParaRPr lang="ru-RU"/>
        </a:p>
      </dgm:t>
    </dgm:pt>
    <dgm:pt modelId="{1B3E0CA0-F80D-4174-9E65-55E9F617A3E9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</a:rPr>
            <a:t>Развитие финансовой системы в республике</a:t>
          </a:r>
          <a:endParaRPr lang="ru-RU" dirty="0">
            <a:solidFill>
              <a:schemeClr val="accent1">
                <a:lumMod val="75000"/>
              </a:schemeClr>
            </a:solidFill>
          </a:endParaRPr>
        </a:p>
      </dgm:t>
    </dgm:pt>
    <dgm:pt modelId="{E4B75BF6-FDDE-4F53-AF04-7FB9B2D05841}" type="parTrans" cxnId="{9D01F476-78AC-4965-85AC-D861FFC558DA}">
      <dgm:prSet/>
      <dgm:spPr/>
      <dgm:t>
        <a:bodyPr/>
        <a:lstStyle/>
        <a:p>
          <a:endParaRPr lang="ru-RU"/>
        </a:p>
      </dgm:t>
    </dgm:pt>
    <dgm:pt modelId="{DACA9052-9D0C-42CC-8747-B52E5022078D}" type="sibTrans" cxnId="{9D01F476-78AC-4965-85AC-D861FFC558DA}">
      <dgm:prSet/>
      <dgm:spPr/>
      <dgm:t>
        <a:bodyPr/>
        <a:lstStyle/>
        <a:p>
          <a:endParaRPr lang="ru-RU"/>
        </a:p>
      </dgm:t>
    </dgm:pt>
    <dgm:pt modelId="{2C533E86-1998-4E8D-AE0C-D9E59A6585DA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6E38C133-6E76-414E-9983-0C57C9E454AF}" type="parTrans" cxnId="{FCDF5A9C-0E6B-4E75-905B-9AEB7C9173CE}">
      <dgm:prSet/>
      <dgm:spPr/>
      <dgm:t>
        <a:bodyPr/>
        <a:lstStyle/>
        <a:p>
          <a:endParaRPr lang="ru-RU"/>
        </a:p>
      </dgm:t>
    </dgm:pt>
    <dgm:pt modelId="{EFD86300-59C3-4628-978D-E24119B05834}" type="sibTrans" cxnId="{FCDF5A9C-0E6B-4E75-905B-9AEB7C9173CE}">
      <dgm:prSet/>
      <dgm:spPr/>
      <dgm:t>
        <a:bodyPr/>
        <a:lstStyle/>
        <a:p>
          <a:endParaRPr lang="ru-RU"/>
        </a:p>
      </dgm:t>
    </dgm:pt>
    <dgm:pt modelId="{32E7C4AF-79CB-4C1F-82B0-A3C0CB2D4745}">
      <dgm:prSet phldrT="[Текст]"/>
      <dgm:spPr/>
      <dgm:t>
        <a:bodyPr/>
        <a:lstStyle/>
        <a:p>
          <a:r>
            <a:rPr lang="ru-RU" dirty="0" smtClean="0">
              <a:solidFill>
                <a:schemeClr val="accent5">
                  <a:lumMod val="25000"/>
                </a:schemeClr>
              </a:solidFill>
            </a:rPr>
            <a:t>Использование новых финансовых инструментов для регулирования экономики</a:t>
          </a:r>
          <a:endParaRPr lang="ru-RU" dirty="0">
            <a:solidFill>
              <a:schemeClr val="accent5">
                <a:lumMod val="25000"/>
              </a:schemeClr>
            </a:solidFill>
          </a:endParaRPr>
        </a:p>
      </dgm:t>
    </dgm:pt>
    <dgm:pt modelId="{2BA646FF-F2C7-48C7-BF90-3B79CC80F248}" type="parTrans" cxnId="{55457233-1DD7-462C-ABAC-1C1F379160E9}">
      <dgm:prSet/>
      <dgm:spPr/>
      <dgm:t>
        <a:bodyPr/>
        <a:lstStyle/>
        <a:p>
          <a:endParaRPr lang="ru-RU"/>
        </a:p>
      </dgm:t>
    </dgm:pt>
    <dgm:pt modelId="{FDF02089-3784-4941-AED2-832619AB863D}" type="sibTrans" cxnId="{55457233-1DD7-462C-ABAC-1C1F379160E9}">
      <dgm:prSet/>
      <dgm:spPr/>
      <dgm:t>
        <a:bodyPr/>
        <a:lstStyle/>
        <a:p>
          <a:endParaRPr lang="ru-RU"/>
        </a:p>
      </dgm:t>
    </dgm:pt>
    <dgm:pt modelId="{F54568B9-0176-4488-96E9-0563B314A8BE}" type="pres">
      <dgm:prSet presAssocID="{EDFA1D30-DFCF-45CD-A5B6-460F5CEE3D5F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359CFF42-B373-48EF-8D76-3476ECC1A94E}" type="pres">
      <dgm:prSet presAssocID="{39C2E2ED-0300-4952-80EC-F8E4E2D40FF1}" presName="parenttextcomposite" presStyleCnt="0"/>
      <dgm:spPr/>
    </dgm:pt>
    <dgm:pt modelId="{DB4D1BEA-D3A8-45D7-B9F7-F49B6669CF6B}" type="pres">
      <dgm:prSet presAssocID="{39C2E2ED-0300-4952-80EC-F8E4E2D40FF1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76695-688A-4B9E-A737-D60B8DDFD4B4}" type="pres">
      <dgm:prSet presAssocID="{39C2E2ED-0300-4952-80EC-F8E4E2D40FF1}" presName="composite" presStyleCnt="0"/>
      <dgm:spPr/>
    </dgm:pt>
    <dgm:pt modelId="{AD15A681-BE93-4A27-8009-0A4E362C8B97}" type="pres">
      <dgm:prSet presAssocID="{39C2E2ED-0300-4952-80EC-F8E4E2D40FF1}" presName="chevron1" presStyleLbl="alignNode1" presStyleIdx="0" presStyleCnt="21"/>
      <dgm:spPr/>
    </dgm:pt>
    <dgm:pt modelId="{3AFC6247-3698-442E-AD27-E1523A1AA795}" type="pres">
      <dgm:prSet presAssocID="{39C2E2ED-0300-4952-80EC-F8E4E2D40FF1}" presName="chevron2" presStyleLbl="alignNode1" presStyleIdx="1" presStyleCnt="21"/>
      <dgm:spPr/>
    </dgm:pt>
    <dgm:pt modelId="{90EA5901-7C82-4D14-9060-8586E789AAC9}" type="pres">
      <dgm:prSet presAssocID="{39C2E2ED-0300-4952-80EC-F8E4E2D40FF1}" presName="chevron3" presStyleLbl="alignNode1" presStyleIdx="2" presStyleCnt="21"/>
      <dgm:spPr/>
    </dgm:pt>
    <dgm:pt modelId="{7512AFBD-3665-4B68-A58F-89D4DBCBD01B}" type="pres">
      <dgm:prSet presAssocID="{39C2E2ED-0300-4952-80EC-F8E4E2D40FF1}" presName="chevron4" presStyleLbl="alignNode1" presStyleIdx="3" presStyleCnt="21"/>
      <dgm:spPr/>
    </dgm:pt>
    <dgm:pt modelId="{BAC4D223-3877-4015-9E83-AF9F3A2D658B}" type="pres">
      <dgm:prSet presAssocID="{39C2E2ED-0300-4952-80EC-F8E4E2D40FF1}" presName="chevron5" presStyleLbl="alignNode1" presStyleIdx="4" presStyleCnt="21"/>
      <dgm:spPr/>
    </dgm:pt>
    <dgm:pt modelId="{4469825A-2262-478F-8388-93410BC18D8C}" type="pres">
      <dgm:prSet presAssocID="{39C2E2ED-0300-4952-80EC-F8E4E2D40FF1}" presName="chevron6" presStyleLbl="alignNode1" presStyleIdx="5" presStyleCnt="21"/>
      <dgm:spPr/>
    </dgm:pt>
    <dgm:pt modelId="{F66C3359-5FF2-4605-BB52-153D64628A22}" type="pres">
      <dgm:prSet presAssocID="{39C2E2ED-0300-4952-80EC-F8E4E2D40FF1}" presName="chevron7" presStyleLbl="alignNode1" presStyleIdx="6" presStyleCnt="21"/>
      <dgm:spPr/>
    </dgm:pt>
    <dgm:pt modelId="{2117E0EB-EFCA-42C9-8FEA-BA986213B43E}" type="pres">
      <dgm:prSet presAssocID="{39C2E2ED-0300-4952-80EC-F8E4E2D40FF1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09D0D7-5F19-4FB9-8C59-299FBD0314E7}" type="pres">
      <dgm:prSet presAssocID="{AA301183-7AE2-429E-8261-F09F152764F3}" presName="sibTrans" presStyleCnt="0"/>
      <dgm:spPr/>
    </dgm:pt>
    <dgm:pt modelId="{4A752CF5-984E-4687-A11B-C02F7B77E4FB}" type="pres">
      <dgm:prSet presAssocID="{9F4495DB-36BF-4853-B598-D8042059E673}" presName="parenttextcomposite" presStyleCnt="0"/>
      <dgm:spPr/>
    </dgm:pt>
    <dgm:pt modelId="{B74C4A8D-EA3A-4552-B0C5-1B565B4BA7D8}" type="pres">
      <dgm:prSet presAssocID="{9F4495DB-36BF-4853-B598-D8042059E673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D7123B-6A05-4C44-9BE7-AF0883C272B4}" type="pres">
      <dgm:prSet presAssocID="{9F4495DB-36BF-4853-B598-D8042059E673}" presName="composite" presStyleCnt="0"/>
      <dgm:spPr/>
    </dgm:pt>
    <dgm:pt modelId="{ECCD6C54-15A7-4851-992D-CDC66CB52EE4}" type="pres">
      <dgm:prSet presAssocID="{9F4495DB-36BF-4853-B598-D8042059E673}" presName="chevron1" presStyleLbl="alignNode1" presStyleIdx="7" presStyleCnt="21"/>
      <dgm:spPr/>
    </dgm:pt>
    <dgm:pt modelId="{45B6407C-7D1A-4FE3-B42B-712A08FF53FC}" type="pres">
      <dgm:prSet presAssocID="{9F4495DB-36BF-4853-B598-D8042059E673}" presName="chevron2" presStyleLbl="alignNode1" presStyleIdx="8" presStyleCnt="21"/>
      <dgm:spPr/>
    </dgm:pt>
    <dgm:pt modelId="{62111F13-B9E9-4787-B1B0-F8E5D75DD218}" type="pres">
      <dgm:prSet presAssocID="{9F4495DB-36BF-4853-B598-D8042059E673}" presName="chevron3" presStyleLbl="alignNode1" presStyleIdx="9" presStyleCnt="21"/>
      <dgm:spPr/>
    </dgm:pt>
    <dgm:pt modelId="{4799FAAE-740F-43B8-897E-A84D0569025D}" type="pres">
      <dgm:prSet presAssocID="{9F4495DB-36BF-4853-B598-D8042059E673}" presName="chevron4" presStyleLbl="alignNode1" presStyleIdx="10" presStyleCnt="21"/>
      <dgm:spPr/>
    </dgm:pt>
    <dgm:pt modelId="{3EAF2B66-5939-4B29-9DC3-6115810B5A72}" type="pres">
      <dgm:prSet presAssocID="{9F4495DB-36BF-4853-B598-D8042059E673}" presName="chevron5" presStyleLbl="alignNode1" presStyleIdx="11" presStyleCnt="21"/>
      <dgm:spPr/>
    </dgm:pt>
    <dgm:pt modelId="{D712E851-23A7-4B37-A3EC-AF10E88B23B3}" type="pres">
      <dgm:prSet presAssocID="{9F4495DB-36BF-4853-B598-D8042059E673}" presName="chevron6" presStyleLbl="alignNode1" presStyleIdx="12" presStyleCnt="21"/>
      <dgm:spPr/>
    </dgm:pt>
    <dgm:pt modelId="{90A73AD8-158B-4F65-9115-5228A2EB0C09}" type="pres">
      <dgm:prSet presAssocID="{9F4495DB-36BF-4853-B598-D8042059E673}" presName="chevron7" presStyleLbl="alignNode1" presStyleIdx="13" presStyleCnt="21"/>
      <dgm:spPr/>
    </dgm:pt>
    <dgm:pt modelId="{58305A99-BD66-4684-88A7-6744D9FBA8F3}" type="pres">
      <dgm:prSet presAssocID="{9F4495DB-36BF-4853-B598-D8042059E673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4EF27-BCD5-4271-8B6C-FF48153BAF8A}" type="pres">
      <dgm:prSet presAssocID="{04550C54-C08F-4272-B2C4-D4D955EE6425}" presName="sibTrans" presStyleCnt="0"/>
      <dgm:spPr/>
    </dgm:pt>
    <dgm:pt modelId="{71BCC899-FD75-4DC8-AE62-28B63A5DA9F7}" type="pres">
      <dgm:prSet presAssocID="{2C533E86-1998-4E8D-AE0C-D9E59A6585DA}" presName="parenttextcomposite" presStyleCnt="0"/>
      <dgm:spPr/>
    </dgm:pt>
    <dgm:pt modelId="{B9F91C24-99BA-4432-BD3E-8AD31E528A2E}" type="pres">
      <dgm:prSet presAssocID="{2C533E86-1998-4E8D-AE0C-D9E59A6585DA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6C098-F0A8-4506-8500-20BDA0066B99}" type="pres">
      <dgm:prSet presAssocID="{2C533E86-1998-4E8D-AE0C-D9E59A6585DA}" presName="composite" presStyleCnt="0"/>
      <dgm:spPr/>
    </dgm:pt>
    <dgm:pt modelId="{4FF661F4-0B92-4058-80CA-E630C2820B27}" type="pres">
      <dgm:prSet presAssocID="{2C533E86-1998-4E8D-AE0C-D9E59A6585DA}" presName="chevron1" presStyleLbl="alignNode1" presStyleIdx="14" presStyleCnt="21"/>
      <dgm:spPr/>
    </dgm:pt>
    <dgm:pt modelId="{89CD7B0C-9831-403A-999F-65CF9B09D2C3}" type="pres">
      <dgm:prSet presAssocID="{2C533E86-1998-4E8D-AE0C-D9E59A6585DA}" presName="chevron2" presStyleLbl="alignNode1" presStyleIdx="15" presStyleCnt="21"/>
      <dgm:spPr/>
    </dgm:pt>
    <dgm:pt modelId="{8DEC8601-D4CD-43F7-B802-706CA2ECA865}" type="pres">
      <dgm:prSet presAssocID="{2C533E86-1998-4E8D-AE0C-D9E59A6585DA}" presName="chevron3" presStyleLbl="alignNode1" presStyleIdx="16" presStyleCnt="21"/>
      <dgm:spPr/>
    </dgm:pt>
    <dgm:pt modelId="{F819557D-9ABC-42CA-84D4-9CA3E995D819}" type="pres">
      <dgm:prSet presAssocID="{2C533E86-1998-4E8D-AE0C-D9E59A6585DA}" presName="chevron4" presStyleLbl="alignNode1" presStyleIdx="17" presStyleCnt="21"/>
      <dgm:spPr/>
    </dgm:pt>
    <dgm:pt modelId="{C1864362-BD7E-4323-A6C7-5F3B696124BF}" type="pres">
      <dgm:prSet presAssocID="{2C533E86-1998-4E8D-AE0C-D9E59A6585DA}" presName="chevron5" presStyleLbl="alignNode1" presStyleIdx="18" presStyleCnt="21"/>
      <dgm:spPr/>
    </dgm:pt>
    <dgm:pt modelId="{EE64ECD3-687B-4B44-8B75-9E4DFF854889}" type="pres">
      <dgm:prSet presAssocID="{2C533E86-1998-4E8D-AE0C-D9E59A6585DA}" presName="chevron6" presStyleLbl="alignNode1" presStyleIdx="19" presStyleCnt="21"/>
      <dgm:spPr/>
    </dgm:pt>
    <dgm:pt modelId="{F91E5B53-AFA0-4E26-ABAE-E8E8933891BD}" type="pres">
      <dgm:prSet presAssocID="{2C533E86-1998-4E8D-AE0C-D9E59A6585DA}" presName="chevron7" presStyleLbl="alignNode1" presStyleIdx="20" presStyleCnt="21"/>
      <dgm:spPr/>
    </dgm:pt>
    <dgm:pt modelId="{4CED6663-E507-42D6-89A8-3A4B95D3848C}" type="pres">
      <dgm:prSet presAssocID="{2C533E86-1998-4E8D-AE0C-D9E59A6585DA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9BDDCE-F07C-4B55-84FF-F0038BE15806}" srcId="{EDFA1D30-DFCF-45CD-A5B6-460F5CEE3D5F}" destId="{9F4495DB-36BF-4853-B598-D8042059E673}" srcOrd="1" destOrd="0" parTransId="{29F17877-E67E-44CF-9CF4-7A075CF91BC7}" sibTransId="{04550C54-C08F-4272-B2C4-D4D955EE6425}"/>
    <dgm:cxn modelId="{875AC882-D687-4E69-827D-0D17C8526123}" type="presOf" srcId="{EDFA1D30-DFCF-45CD-A5B6-460F5CEE3D5F}" destId="{F54568B9-0176-4488-96E9-0563B314A8BE}" srcOrd="0" destOrd="0" presId="urn:microsoft.com/office/officeart/2008/layout/VerticalAccentList"/>
    <dgm:cxn modelId="{7FFBD07E-E3F3-46CA-972B-0FCC70ECD526}" type="presOf" srcId="{1B3E0CA0-F80D-4174-9E65-55E9F617A3E9}" destId="{58305A99-BD66-4684-88A7-6744D9FBA8F3}" srcOrd="0" destOrd="0" presId="urn:microsoft.com/office/officeart/2008/layout/VerticalAccentList"/>
    <dgm:cxn modelId="{DE4FDBC6-4077-49A9-A3EB-8606829F4F5E}" type="presOf" srcId="{9F4495DB-36BF-4853-B598-D8042059E673}" destId="{B74C4A8D-EA3A-4552-B0C5-1B565B4BA7D8}" srcOrd="0" destOrd="0" presId="urn:microsoft.com/office/officeart/2008/layout/VerticalAccentList"/>
    <dgm:cxn modelId="{55457233-1DD7-462C-ABAC-1C1F379160E9}" srcId="{2C533E86-1998-4E8D-AE0C-D9E59A6585DA}" destId="{32E7C4AF-79CB-4C1F-82B0-A3C0CB2D4745}" srcOrd="0" destOrd="0" parTransId="{2BA646FF-F2C7-48C7-BF90-3B79CC80F248}" sibTransId="{FDF02089-3784-4941-AED2-832619AB863D}"/>
    <dgm:cxn modelId="{5EE84DD8-2466-45DA-89C5-3BC7EE0D96C2}" type="presOf" srcId="{32E7C4AF-79CB-4C1F-82B0-A3C0CB2D4745}" destId="{4CED6663-E507-42D6-89A8-3A4B95D3848C}" srcOrd="0" destOrd="0" presId="urn:microsoft.com/office/officeart/2008/layout/VerticalAccentList"/>
    <dgm:cxn modelId="{FB77876D-3057-4F91-8F9A-919BE4742484}" srcId="{39C2E2ED-0300-4952-80EC-F8E4E2D40FF1}" destId="{8EE707EE-EB55-44BE-88F2-2DA85FC79344}" srcOrd="0" destOrd="0" parTransId="{E09E8493-B125-47E1-A6EB-5601E43507BE}" sibTransId="{F1ED6F22-353C-450A-8B94-28A9B2C27F82}"/>
    <dgm:cxn modelId="{AD2121C4-DB51-40F5-9DB3-C5EAEB34AD05}" type="presOf" srcId="{8EE707EE-EB55-44BE-88F2-2DA85FC79344}" destId="{2117E0EB-EFCA-42C9-8FEA-BA986213B43E}" srcOrd="0" destOrd="0" presId="urn:microsoft.com/office/officeart/2008/layout/VerticalAccentList"/>
    <dgm:cxn modelId="{76102B25-92F0-407E-B13F-6D997CEC58D2}" srcId="{EDFA1D30-DFCF-45CD-A5B6-460F5CEE3D5F}" destId="{39C2E2ED-0300-4952-80EC-F8E4E2D40FF1}" srcOrd="0" destOrd="0" parTransId="{EBB1DC62-9AFE-4104-AF4E-12C580FD7C03}" sibTransId="{AA301183-7AE2-429E-8261-F09F152764F3}"/>
    <dgm:cxn modelId="{9D01F476-78AC-4965-85AC-D861FFC558DA}" srcId="{9F4495DB-36BF-4853-B598-D8042059E673}" destId="{1B3E0CA0-F80D-4174-9E65-55E9F617A3E9}" srcOrd="0" destOrd="0" parTransId="{E4B75BF6-FDDE-4F53-AF04-7FB9B2D05841}" sibTransId="{DACA9052-9D0C-42CC-8747-B52E5022078D}"/>
    <dgm:cxn modelId="{169E5384-8F5B-4C72-8DE7-9CDE87BB3534}" type="presOf" srcId="{39C2E2ED-0300-4952-80EC-F8E4E2D40FF1}" destId="{DB4D1BEA-D3A8-45D7-B9F7-F49B6669CF6B}" srcOrd="0" destOrd="0" presId="urn:microsoft.com/office/officeart/2008/layout/VerticalAccentList"/>
    <dgm:cxn modelId="{10FEBFEE-3E78-4808-8AC7-4E45EA5C31CB}" type="presOf" srcId="{2C533E86-1998-4E8D-AE0C-D9E59A6585DA}" destId="{B9F91C24-99BA-4432-BD3E-8AD31E528A2E}" srcOrd="0" destOrd="0" presId="urn:microsoft.com/office/officeart/2008/layout/VerticalAccentList"/>
    <dgm:cxn modelId="{FCDF5A9C-0E6B-4E75-905B-9AEB7C9173CE}" srcId="{EDFA1D30-DFCF-45CD-A5B6-460F5CEE3D5F}" destId="{2C533E86-1998-4E8D-AE0C-D9E59A6585DA}" srcOrd="2" destOrd="0" parTransId="{6E38C133-6E76-414E-9983-0C57C9E454AF}" sibTransId="{EFD86300-59C3-4628-978D-E24119B05834}"/>
    <dgm:cxn modelId="{C89C6687-438D-405D-AE09-6B5DBE49CB1E}" type="presParOf" srcId="{F54568B9-0176-4488-96E9-0563B314A8BE}" destId="{359CFF42-B373-48EF-8D76-3476ECC1A94E}" srcOrd="0" destOrd="0" presId="urn:microsoft.com/office/officeart/2008/layout/VerticalAccentList"/>
    <dgm:cxn modelId="{FA8BD7B5-7C9C-4485-A5EC-EECEAED59C7C}" type="presParOf" srcId="{359CFF42-B373-48EF-8D76-3476ECC1A94E}" destId="{DB4D1BEA-D3A8-45D7-B9F7-F49B6669CF6B}" srcOrd="0" destOrd="0" presId="urn:microsoft.com/office/officeart/2008/layout/VerticalAccentList"/>
    <dgm:cxn modelId="{A1047488-0EA6-4CD7-8C60-9E967405BC8E}" type="presParOf" srcId="{F54568B9-0176-4488-96E9-0563B314A8BE}" destId="{40476695-688A-4B9E-A737-D60B8DDFD4B4}" srcOrd="1" destOrd="0" presId="urn:microsoft.com/office/officeart/2008/layout/VerticalAccentList"/>
    <dgm:cxn modelId="{F015913F-58CD-4209-9867-BB58D832D609}" type="presParOf" srcId="{40476695-688A-4B9E-A737-D60B8DDFD4B4}" destId="{AD15A681-BE93-4A27-8009-0A4E362C8B97}" srcOrd="0" destOrd="0" presId="urn:microsoft.com/office/officeart/2008/layout/VerticalAccentList"/>
    <dgm:cxn modelId="{045F6862-5CFE-49B6-A243-B8A9D6DC705E}" type="presParOf" srcId="{40476695-688A-4B9E-A737-D60B8DDFD4B4}" destId="{3AFC6247-3698-442E-AD27-E1523A1AA795}" srcOrd="1" destOrd="0" presId="urn:microsoft.com/office/officeart/2008/layout/VerticalAccentList"/>
    <dgm:cxn modelId="{52A37B30-9519-42AA-936E-AAE3BA57901E}" type="presParOf" srcId="{40476695-688A-4B9E-A737-D60B8DDFD4B4}" destId="{90EA5901-7C82-4D14-9060-8586E789AAC9}" srcOrd="2" destOrd="0" presId="urn:microsoft.com/office/officeart/2008/layout/VerticalAccentList"/>
    <dgm:cxn modelId="{4A388BF6-A42A-40CB-B95D-20616C2A8F55}" type="presParOf" srcId="{40476695-688A-4B9E-A737-D60B8DDFD4B4}" destId="{7512AFBD-3665-4B68-A58F-89D4DBCBD01B}" srcOrd="3" destOrd="0" presId="urn:microsoft.com/office/officeart/2008/layout/VerticalAccentList"/>
    <dgm:cxn modelId="{CC39C906-508B-4A5E-82A1-43F921A067DE}" type="presParOf" srcId="{40476695-688A-4B9E-A737-D60B8DDFD4B4}" destId="{BAC4D223-3877-4015-9E83-AF9F3A2D658B}" srcOrd="4" destOrd="0" presId="urn:microsoft.com/office/officeart/2008/layout/VerticalAccentList"/>
    <dgm:cxn modelId="{335C4EA1-B7B1-40BD-94E2-B4DE3BAB77E7}" type="presParOf" srcId="{40476695-688A-4B9E-A737-D60B8DDFD4B4}" destId="{4469825A-2262-478F-8388-93410BC18D8C}" srcOrd="5" destOrd="0" presId="urn:microsoft.com/office/officeart/2008/layout/VerticalAccentList"/>
    <dgm:cxn modelId="{9C89C1C2-1C77-42CF-87F4-F832427DAC62}" type="presParOf" srcId="{40476695-688A-4B9E-A737-D60B8DDFD4B4}" destId="{F66C3359-5FF2-4605-BB52-153D64628A22}" srcOrd="6" destOrd="0" presId="urn:microsoft.com/office/officeart/2008/layout/VerticalAccentList"/>
    <dgm:cxn modelId="{6641A63F-D599-437D-9C9F-9EB6245A3FFE}" type="presParOf" srcId="{40476695-688A-4B9E-A737-D60B8DDFD4B4}" destId="{2117E0EB-EFCA-42C9-8FEA-BA986213B43E}" srcOrd="7" destOrd="0" presId="urn:microsoft.com/office/officeart/2008/layout/VerticalAccentList"/>
    <dgm:cxn modelId="{E22EA366-5D4B-4154-BB97-8A13EE769620}" type="presParOf" srcId="{F54568B9-0176-4488-96E9-0563B314A8BE}" destId="{EC09D0D7-5F19-4FB9-8C59-299FBD0314E7}" srcOrd="2" destOrd="0" presId="urn:microsoft.com/office/officeart/2008/layout/VerticalAccentList"/>
    <dgm:cxn modelId="{A1620BD6-129A-4CB0-A552-7B9CBF3D918D}" type="presParOf" srcId="{F54568B9-0176-4488-96E9-0563B314A8BE}" destId="{4A752CF5-984E-4687-A11B-C02F7B77E4FB}" srcOrd="3" destOrd="0" presId="urn:microsoft.com/office/officeart/2008/layout/VerticalAccentList"/>
    <dgm:cxn modelId="{B1F20555-42ED-415F-9016-7376C34D3088}" type="presParOf" srcId="{4A752CF5-984E-4687-A11B-C02F7B77E4FB}" destId="{B74C4A8D-EA3A-4552-B0C5-1B565B4BA7D8}" srcOrd="0" destOrd="0" presId="urn:microsoft.com/office/officeart/2008/layout/VerticalAccentList"/>
    <dgm:cxn modelId="{84BE303F-D8BA-4C4E-B2F3-0346F09FCD34}" type="presParOf" srcId="{F54568B9-0176-4488-96E9-0563B314A8BE}" destId="{4CD7123B-6A05-4C44-9BE7-AF0883C272B4}" srcOrd="4" destOrd="0" presId="urn:microsoft.com/office/officeart/2008/layout/VerticalAccentList"/>
    <dgm:cxn modelId="{1AA201A6-80C3-43B9-AA96-3CE7A86A0D02}" type="presParOf" srcId="{4CD7123B-6A05-4C44-9BE7-AF0883C272B4}" destId="{ECCD6C54-15A7-4851-992D-CDC66CB52EE4}" srcOrd="0" destOrd="0" presId="urn:microsoft.com/office/officeart/2008/layout/VerticalAccentList"/>
    <dgm:cxn modelId="{B68CEB04-B50A-422D-8632-6B775A182567}" type="presParOf" srcId="{4CD7123B-6A05-4C44-9BE7-AF0883C272B4}" destId="{45B6407C-7D1A-4FE3-B42B-712A08FF53FC}" srcOrd="1" destOrd="0" presId="urn:microsoft.com/office/officeart/2008/layout/VerticalAccentList"/>
    <dgm:cxn modelId="{DCCE7990-3E77-4A4B-8640-E6DD1747855A}" type="presParOf" srcId="{4CD7123B-6A05-4C44-9BE7-AF0883C272B4}" destId="{62111F13-B9E9-4787-B1B0-F8E5D75DD218}" srcOrd="2" destOrd="0" presId="urn:microsoft.com/office/officeart/2008/layout/VerticalAccentList"/>
    <dgm:cxn modelId="{6B226A06-A56C-47B6-AFCF-71F40FD19274}" type="presParOf" srcId="{4CD7123B-6A05-4C44-9BE7-AF0883C272B4}" destId="{4799FAAE-740F-43B8-897E-A84D0569025D}" srcOrd="3" destOrd="0" presId="urn:microsoft.com/office/officeart/2008/layout/VerticalAccentList"/>
    <dgm:cxn modelId="{BC9B1711-C42B-483E-A69C-0E124D037496}" type="presParOf" srcId="{4CD7123B-6A05-4C44-9BE7-AF0883C272B4}" destId="{3EAF2B66-5939-4B29-9DC3-6115810B5A72}" srcOrd="4" destOrd="0" presId="urn:microsoft.com/office/officeart/2008/layout/VerticalAccentList"/>
    <dgm:cxn modelId="{5E680663-18A7-4459-9D10-FCCE62691138}" type="presParOf" srcId="{4CD7123B-6A05-4C44-9BE7-AF0883C272B4}" destId="{D712E851-23A7-4B37-A3EC-AF10E88B23B3}" srcOrd="5" destOrd="0" presId="urn:microsoft.com/office/officeart/2008/layout/VerticalAccentList"/>
    <dgm:cxn modelId="{70FB15AC-5822-4ADA-82D8-9C1CC6DE5B3A}" type="presParOf" srcId="{4CD7123B-6A05-4C44-9BE7-AF0883C272B4}" destId="{90A73AD8-158B-4F65-9115-5228A2EB0C09}" srcOrd="6" destOrd="0" presId="urn:microsoft.com/office/officeart/2008/layout/VerticalAccentList"/>
    <dgm:cxn modelId="{59731313-91F4-4F6E-9390-0563FAE42117}" type="presParOf" srcId="{4CD7123B-6A05-4C44-9BE7-AF0883C272B4}" destId="{58305A99-BD66-4684-88A7-6744D9FBA8F3}" srcOrd="7" destOrd="0" presId="urn:microsoft.com/office/officeart/2008/layout/VerticalAccentList"/>
    <dgm:cxn modelId="{BDB71646-90C7-436E-862C-F793E01CFC6F}" type="presParOf" srcId="{F54568B9-0176-4488-96E9-0563B314A8BE}" destId="{D694EF27-BCD5-4271-8B6C-FF48153BAF8A}" srcOrd="5" destOrd="0" presId="urn:microsoft.com/office/officeart/2008/layout/VerticalAccentList"/>
    <dgm:cxn modelId="{15DA4899-4DEE-44A4-A99A-F4087CBD1542}" type="presParOf" srcId="{F54568B9-0176-4488-96E9-0563B314A8BE}" destId="{71BCC899-FD75-4DC8-AE62-28B63A5DA9F7}" srcOrd="6" destOrd="0" presId="urn:microsoft.com/office/officeart/2008/layout/VerticalAccentList"/>
    <dgm:cxn modelId="{F283E107-ABCA-47FC-9D44-01B72068C765}" type="presParOf" srcId="{71BCC899-FD75-4DC8-AE62-28B63A5DA9F7}" destId="{B9F91C24-99BA-4432-BD3E-8AD31E528A2E}" srcOrd="0" destOrd="0" presId="urn:microsoft.com/office/officeart/2008/layout/VerticalAccentList"/>
    <dgm:cxn modelId="{3DAFB514-EE42-4D09-980F-2586818C522B}" type="presParOf" srcId="{F54568B9-0176-4488-96E9-0563B314A8BE}" destId="{17F6C098-F0A8-4506-8500-20BDA0066B99}" srcOrd="7" destOrd="0" presId="urn:microsoft.com/office/officeart/2008/layout/VerticalAccentList"/>
    <dgm:cxn modelId="{6C28041C-130D-48DF-9871-9012D4A12FE1}" type="presParOf" srcId="{17F6C098-F0A8-4506-8500-20BDA0066B99}" destId="{4FF661F4-0B92-4058-80CA-E630C2820B27}" srcOrd="0" destOrd="0" presId="urn:microsoft.com/office/officeart/2008/layout/VerticalAccentList"/>
    <dgm:cxn modelId="{E5EB52D2-37DE-411F-B4FE-BD6660FD84B2}" type="presParOf" srcId="{17F6C098-F0A8-4506-8500-20BDA0066B99}" destId="{89CD7B0C-9831-403A-999F-65CF9B09D2C3}" srcOrd="1" destOrd="0" presId="urn:microsoft.com/office/officeart/2008/layout/VerticalAccentList"/>
    <dgm:cxn modelId="{3F99AD73-9D79-4517-86E7-678DE726F04D}" type="presParOf" srcId="{17F6C098-F0A8-4506-8500-20BDA0066B99}" destId="{8DEC8601-D4CD-43F7-B802-706CA2ECA865}" srcOrd="2" destOrd="0" presId="urn:microsoft.com/office/officeart/2008/layout/VerticalAccentList"/>
    <dgm:cxn modelId="{1DC8ABE9-29F0-45B4-848E-8DB47A1AD39E}" type="presParOf" srcId="{17F6C098-F0A8-4506-8500-20BDA0066B99}" destId="{F819557D-9ABC-42CA-84D4-9CA3E995D819}" srcOrd="3" destOrd="0" presId="urn:microsoft.com/office/officeart/2008/layout/VerticalAccentList"/>
    <dgm:cxn modelId="{C03024AB-5573-4B86-875E-83D60EFEB1FC}" type="presParOf" srcId="{17F6C098-F0A8-4506-8500-20BDA0066B99}" destId="{C1864362-BD7E-4323-A6C7-5F3B696124BF}" srcOrd="4" destOrd="0" presId="urn:microsoft.com/office/officeart/2008/layout/VerticalAccentList"/>
    <dgm:cxn modelId="{1940707A-A88E-4711-9B2A-DB47F5FAC6C1}" type="presParOf" srcId="{17F6C098-F0A8-4506-8500-20BDA0066B99}" destId="{EE64ECD3-687B-4B44-8B75-9E4DFF854889}" srcOrd="5" destOrd="0" presId="urn:microsoft.com/office/officeart/2008/layout/VerticalAccentList"/>
    <dgm:cxn modelId="{5EF2760D-D8A6-45EE-A069-608AE21F23EC}" type="presParOf" srcId="{17F6C098-F0A8-4506-8500-20BDA0066B99}" destId="{F91E5B53-AFA0-4E26-ABAE-E8E8933891BD}" srcOrd="6" destOrd="0" presId="urn:microsoft.com/office/officeart/2008/layout/VerticalAccentList"/>
    <dgm:cxn modelId="{28C7641D-380F-4698-B3AA-27658B0DD61B}" type="presParOf" srcId="{17F6C098-F0A8-4506-8500-20BDA0066B99}" destId="{4CED6663-E507-42D6-89A8-3A4B95D3848C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C690C1-1628-413D-808B-4C1490102A6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87FD5C0-384C-4A11-B751-D43A4AB29626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Регистрационный учет налогоплательщиков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66EA79DD-A5EE-4E94-A254-3BC246960B16}" type="parTrans" cxnId="{A2A5C6CF-76F1-42BD-AC19-2B90A4523F15}">
      <dgm:prSet/>
      <dgm:spPr/>
      <dgm:t>
        <a:bodyPr/>
        <a:lstStyle/>
        <a:p>
          <a:endParaRPr lang="ru-RU"/>
        </a:p>
      </dgm:t>
    </dgm:pt>
    <dgm:pt modelId="{4109EEA2-9EA5-4ABD-8B29-9A5550F6051A}" type="sibTrans" cxnId="{A2A5C6CF-76F1-42BD-AC19-2B90A4523F15}">
      <dgm:prSet/>
      <dgm:spPr/>
      <dgm:t>
        <a:bodyPr/>
        <a:lstStyle/>
        <a:p>
          <a:endParaRPr lang="ru-RU"/>
        </a:p>
      </dgm:t>
    </dgm:pt>
    <dgm:pt modelId="{D196095C-B854-4A2B-99E0-06F675709F4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Налоговые проверки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45B96B31-6C24-471C-98E6-F86FBCCE6073}" type="parTrans" cxnId="{7903CDE3-D50A-4DFF-9F89-0F214249260A}">
      <dgm:prSet/>
      <dgm:spPr/>
      <dgm:t>
        <a:bodyPr/>
        <a:lstStyle/>
        <a:p>
          <a:endParaRPr lang="ru-RU"/>
        </a:p>
      </dgm:t>
    </dgm:pt>
    <dgm:pt modelId="{D08E6606-F985-4522-ADBC-09E9C35841E5}" type="sibTrans" cxnId="{7903CDE3-D50A-4DFF-9F89-0F214249260A}">
      <dgm:prSet/>
      <dgm:spPr/>
      <dgm:t>
        <a:bodyPr/>
        <a:lstStyle/>
        <a:p>
          <a:endParaRPr lang="ru-RU"/>
        </a:p>
      </dgm:t>
    </dgm:pt>
    <dgm:pt modelId="{8E2C1EE5-F2FB-46CF-9B6D-2B9089324D03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Документальные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63A45B0A-154B-4805-8668-F68897F400BA}" type="parTrans" cxnId="{997D9775-FE17-4C74-BA7D-AC5A01ABBADD}">
      <dgm:prSet/>
      <dgm:spPr/>
      <dgm:t>
        <a:bodyPr/>
        <a:lstStyle/>
        <a:p>
          <a:endParaRPr lang="ru-RU"/>
        </a:p>
      </dgm:t>
    </dgm:pt>
    <dgm:pt modelId="{505EC2A3-E86C-4BA3-BDD3-BFA0AE9B99FC}" type="sibTrans" cxnId="{997D9775-FE17-4C74-BA7D-AC5A01ABBADD}">
      <dgm:prSet/>
      <dgm:spPr/>
      <dgm:t>
        <a:bodyPr/>
        <a:lstStyle/>
        <a:p>
          <a:endParaRPr lang="ru-RU"/>
        </a:p>
      </dgm:t>
    </dgm:pt>
    <dgm:pt modelId="{EFEA1765-09D6-4318-81C5-32A1D5C542D9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Учет объектов налогообложения и объектов, связанных с налогообложением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D1CD5627-7EB2-4501-9C5F-8B21D1D3F5BB}" type="parTrans" cxnId="{A34B2651-AAC8-4487-A89C-E83FDF80B33D}">
      <dgm:prSet/>
      <dgm:spPr/>
      <dgm:t>
        <a:bodyPr/>
        <a:lstStyle/>
        <a:p>
          <a:endParaRPr lang="ru-RU"/>
        </a:p>
      </dgm:t>
    </dgm:pt>
    <dgm:pt modelId="{B8C8AE64-F4F6-495B-8785-F855F6BEA9F9}" type="sibTrans" cxnId="{A34B2651-AAC8-4487-A89C-E83FDF80B33D}">
      <dgm:prSet/>
      <dgm:spPr/>
      <dgm:t>
        <a:bodyPr/>
        <a:lstStyle/>
        <a:p>
          <a:endParaRPr lang="ru-RU"/>
        </a:p>
      </dgm:t>
    </dgm:pt>
    <dgm:pt modelId="{1A8013DF-16F1-424B-A6BC-5FC3F6CB8091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Учет поступлений в бюджет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C5855A27-24F3-4E83-8E23-C198B8FC9ED9}" type="parTrans" cxnId="{212045B1-3DE7-4459-9C7E-7C3E50B8B036}">
      <dgm:prSet/>
      <dgm:spPr/>
      <dgm:t>
        <a:bodyPr/>
        <a:lstStyle/>
        <a:p>
          <a:endParaRPr lang="ru-RU"/>
        </a:p>
      </dgm:t>
    </dgm:pt>
    <dgm:pt modelId="{9481AD60-874C-4F35-B7B0-FD02297C56E2}" type="sibTrans" cxnId="{212045B1-3DE7-4459-9C7E-7C3E50B8B036}">
      <dgm:prSet/>
      <dgm:spPr/>
      <dgm:t>
        <a:bodyPr/>
        <a:lstStyle/>
        <a:p>
          <a:endParaRPr lang="ru-RU"/>
        </a:p>
      </dgm:t>
    </dgm:pt>
    <dgm:pt modelId="{8FED77B2-88F4-4EB0-97D1-0D8F93ECEACE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Учет плательщиков НДС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66612E0E-7C2C-4494-9AC4-3BE668CEAC9E}" type="parTrans" cxnId="{D14F8768-7E65-49C8-ABF8-29968E7AACA5}">
      <dgm:prSet/>
      <dgm:spPr/>
      <dgm:t>
        <a:bodyPr/>
        <a:lstStyle/>
        <a:p>
          <a:endParaRPr lang="ru-RU"/>
        </a:p>
      </dgm:t>
    </dgm:pt>
    <dgm:pt modelId="{F8A44EB7-6A80-4500-9209-2407B0066734}" type="sibTrans" cxnId="{D14F8768-7E65-49C8-ABF8-29968E7AACA5}">
      <dgm:prSet/>
      <dgm:spPr/>
      <dgm:t>
        <a:bodyPr/>
        <a:lstStyle/>
        <a:p>
          <a:endParaRPr lang="ru-RU"/>
        </a:p>
      </dgm:t>
    </dgm:pt>
    <dgm:pt modelId="{34763D54-F1FB-4C92-99D0-AB2ECB23F9B5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Рейдовые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2A8B1571-E6CB-49B6-91C1-2F79CC5EDE72}" type="parTrans" cxnId="{87E23548-48EE-45EE-973A-A56071D71BB9}">
      <dgm:prSet/>
      <dgm:spPr/>
      <dgm:t>
        <a:bodyPr/>
        <a:lstStyle/>
        <a:p>
          <a:endParaRPr lang="ru-RU"/>
        </a:p>
      </dgm:t>
    </dgm:pt>
    <dgm:pt modelId="{29E09603-4B00-4FE2-916D-88D6C87BD159}" type="sibTrans" cxnId="{87E23548-48EE-45EE-973A-A56071D71BB9}">
      <dgm:prSet/>
      <dgm:spPr/>
      <dgm:t>
        <a:bodyPr/>
        <a:lstStyle/>
        <a:p>
          <a:endParaRPr lang="ru-RU"/>
        </a:p>
      </dgm:t>
    </dgm:pt>
    <dgm:pt modelId="{F2DCFC1A-59B7-42CC-8E7D-DC487390DF8E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Хронометражное обследование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B47D4277-56D0-4642-A36A-4DF75587D1A1}" type="parTrans" cxnId="{FE36827B-F8B5-41AD-830D-0526BD5CE7E9}">
      <dgm:prSet/>
      <dgm:spPr/>
      <dgm:t>
        <a:bodyPr/>
        <a:lstStyle/>
        <a:p>
          <a:endParaRPr lang="ru-RU"/>
        </a:p>
      </dgm:t>
    </dgm:pt>
    <dgm:pt modelId="{8756A985-EF4C-4D7A-8679-9044014C3CA4}" type="sibTrans" cxnId="{FE36827B-F8B5-41AD-830D-0526BD5CE7E9}">
      <dgm:prSet/>
      <dgm:spPr/>
      <dgm:t>
        <a:bodyPr/>
        <a:lstStyle/>
        <a:p>
          <a:endParaRPr lang="ru-RU"/>
        </a:p>
      </dgm:t>
    </dgm:pt>
    <dgm:pt modelId="{B00D6EEA-051E-42C4-B4FC-FF13D3E4B6CE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Камеральный контроль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F71C20E7-5210-41E9-9CCC-178BB2D1FCD2}" type="parTrans" cxnId="{E8535627-5CDB-4825-9019-74E89890A579}">
      <dgm:prSet/>
      <dgm:spPr/>
      <dgm:t>
        <a:bodyPr/>
        <a:lstStyle/>
        <a:p>
          <a:endParaRPr lang="ru-RU"/>
        </a:p>
      </dgm:t>
    </dgm:pt>
    <dgm:pt modelId="{46712E61-A203-4150-9FBB-839CBD55E9D3}" type="sibTrans" cxnId="{E8535627-5CDB-4825-9019-74E89890A579}">
      <dgm:prSet/>
      <dgm:spPr/>
      <dgm:t>
        <a:bodyPr/>
        <a:lstStyle/>
        <a:p>
          <a:endParaRPr lang="ru-RU"/>
        </a:p>
      </dgm:t>
    </dgm:pt>
    <dgm:pt modelId="{5430EC8C-6F0B-4B35-B93A-2A0E1C1F7E4F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Мониторинг финансово-хозяйственной деятельности налогоплательщиков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5F2F6672-9AB9-4647-87CA-AFBCE5AE21A2}" type="parTrans" cxnId="{505E1075-059F-41B3-9EBC-3F9D61E4AFEF}">
      <dgm:prSet/>
      <dgm:spPr/>
      <dgm:t>
        <a:bodyPr/>
        <a:lstStyle/>
        <a:p>
          <a:endParaRPr lang="ru-RU"/>
        </a:p>
      </dgm:t>
    </dgm:pt>
    <dgm:pt modelId="{3546227C-1826-4E48-B8BC-BCC714E53901}" type="sibTrans" cxnId="{505E1075-059F-41B3-9EBC-3F9D61E4AFEF}">
      <dgm:prSet/>
      <dgm:spPr/>
      <dgm:t>
        <a:bodyPr/>
        <a:lstStyle/>
        <a:p>
          <a:endParaRPr lang="ru-RU"/>
        </a:p>
      </dgm:t>
    </dgm:pt>
    <dgm:pt modelId="{CDE1CFA5-15E3-48B2-A55E-C126FE24463E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Правила применения ККМ с фискальной памятью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4521DAC4-7605-451A-AC73-775FB86FBB0B}" type="parTrans" cxnId="{FE6C03A0-F0CE-4F1B-BB43-F6C2F1A6E0E0}">
      <dgm:prSet/>
      <dgm:spPr/>
      <dgm:t>
        <a:bodyPr/>
        <a:lstStyle/>
        <a:p>
          <a:endParaRPr lang="ru-RU"/>
        </a:p>
      </dgm:t>
    </dgm:pt>
    <dgm:pt modelId="{0E7AF6AB-F47F-4084-9F34-3A5E2AD729F8}" type="sibTrans" cxnId="{FE6C03A0-F0CE-4F1B-BB43-F6C2F1A6E0E0}">
      <dgm:prSet/>
      <dgm:spPr/>
      <dgm:t>
        <a:bodyPr/>
        <a:lstStyle/>
        <a:p>
          <a:endParaRPr lang="ru-RU"/>
        </a:p>
      </dgm:t>
    </dgm:pt>
    <dgm:pt modelId="{91CFA04A-A602-4EFE-831D-F59CDF62BA30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Маркировка отдельных видов подакцизных товаров и установление акцизных постов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630BE6D0-1B17-4A17-89E4-97B05B4140D3}" type="parTrans" cxnId="{96DE5321-4A97-420C-A81A-984FDC8E4EE3}">
      <dgm:prSet/>
      <dgm:spPr/>
      <dgm:t>
        <a:bodyPr/>
        <a:lstStyle/>
        <a:p>
          <a:endParaRPr lang="ru-RU"/>
        </a:p>
      </dgm:t>
    </dgm:pt>
    <dgm:pt modelId="{4484EADE-F46D-42D9-9A98-D74874C92B2B}" type="sibTrans" cxnId="{96DE5321-4A97-420C-A81A-984FDC8E4EE3}">
      <dgm:prSet/>
      <dgm:spPr/>
      <dgm:t>
        <a:bodyPr/>
        <a:lstStyle/>
        <a:p>
          <a:endParaRPr lang="ru-RU"/>
        </a:p>
      </dgm:t>
    </dgm:pt>
    <dgm:pt modelId="{91363078-D448-4E10-A02A-6A88A354551E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Проверка соблюдения порядка учета, оценки и реализации имущества, обращенного в собственность государства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833C4EB8-B66A-49CC-87A4-9A528A18C5EB}" type="parTrans" cxnId="{B26AA883-6820-42A3-A346-AC7A5F39ED0B}">
      <dgm:prSet/>
      <dgm:spPr/>
      <dgm:t>
        <a:bodyPr/>
        <a:lstStyle/>
        <a:p>
          <a:endParaRPr lang="ru-RU"/>
        </a:p>
      </dgm:t>
    </dgm:pt>
    <dgm:pt modelId="{B4B5BD1F-8069-4D95-9D4E-575F01002B57}" type="sibTrans" cxnId="{B26AA883-6820-42A3-A346-AC7A5F39ED0B}">
      <dgm:prSet/>
      <dgm:spPr/>
      <dgm:t>
        <a:bodyPr/>
        <a:lstStyle/>
        <a:p>
          <a:endParaRPr lang="ru-RU"/>
        </a:p>
      </dgm:t>
    </dgm:pt>
    <dgm:pt modelId="{CCC4E46A-3889-4C03-912F-CD370BAB5F95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smtClean="0">
              <a:solidFill>
                <a:schemeClr val="accent5">
                  <a:lumMod val="25000"/>
                </a:schemeClr>
              </a:solidFill>
            </a:rPr>
            <a:t>Контроль над уполномоченными органами</a:t>
          </a:r>
          <a:endParaRPr lang="ru-RU" sz="1400" dirty="0">
            <a:solidFill>
              <a:schemeClr val="accent5">
                <a:lumMod val="25000"/>
              </a:schemeClr>
            </a:solidFill>
          </a:endParaRPr>
        </a:p>
      </dgm:t>
    </dgm:pt>
    <dgm:pt modelId="{BDC037C4-79B5-4A7E-9FC1-42F360D151A0}" type="parTrans" cxnId="{77E1CF01-A248-4B61-8743-115A17540903}">
      <dgm:prSet/>
      <dgm:spPr/>
      <dgm:t>
        <a:bodyPr/>
        <a:lstStyle/>
        <a:p>
          <a:endParaRPr lang="ru-RU"/>
        </a:p>
      </dgm:t>
    </dgm:pt>
    <dgm:pt modelId="{B4B76937-2C8A-41BC-AB42-0699FBDB2040}" type="sibTrans" cxnId="{77E1CF01-A248-4B61-8743-115A17540903}">
      <dgm:prSet/>
      <dgm:spPr/>
      <dgm:t>
        <a:bodyPr/>
        <a:lstStyle/>
        <a:p>
          <a:endParaRPr lang="ru-RU"/>
        </a:p>
      </dgm:t>
    </dgm:pt>
    <dgm:pt modelId="{DDBD66CB-98CC-4F1D-B255-E490CEBFB46E}" type="pres">
      <dgm:prSet presAssocID="{E9C690C1-1628-413D-808B-4C1490102A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BE0A29E-DF4E-4935-B332-C2CB4CC4CBD1}" type="pres">
      <dgm:prSet presAssocID="{087FD5C0-384C-4A11-B751-D43A4AB29626}" presName="parentText" presStyleLbl="node1" presStyleIdx="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A30C7-B2CA-4CCE-807A-AE0EDAC42A57}" type="pres">
      <dgm:prSet presAssocID="{4109EEA2-9EA5-4ABD-8B29-9A5550F6051A}" presName="spacer" presStyleCnt="0"/>
      <dgm:spPr/>
    </dgm:pt>
    <dgm:pt modelId="{9A369593-DC7A-45B6-8748-B223A5AEF1B3}" type="pres">
      <dgm:prSet presAssocID="{EFEA1765-09D6-4318-81C5-32A1D5C542D9}" presName="parentText" presStyleLbl="node1" presStyleIdx="1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6BCAC-65B4-4B1D-A494-D407FBFC63FE}" type="pres">
      <dgm:prSet presAssocID="{B8C8AE64-F4F6-495B-8785-F855F6BEA9F9}" presName="spacer" presStyleCnt="0"/>
      <dgm:spPr/>
    </dgm:pt>
    <dgm:pt modelId="{B16CCDB5-20F1-4508-A57C-2A1768F29486}" type="pres">
      <dgm:prSet presAssocID="{1A8013DF-16F1-424B-A6BC-5FC3F6CB8091}" presName="parentText" presStyleLbl="node1" presStyleIdx="2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4E4B85-82BC-4669-960F-6CA14FBCF236}" type="pres">
      <dgm:prSet presAssocID="{9481AD60-874C-4F35-B7B0-FD02297C56E2}" presName="spacer" presStyleCnt="0"/>
      <dgm:spPr/>
    </dgm:pt>
    <dgm:pt modelId="{D98A913B-5957-4617-8AE6-08BE31A26A97}" type="pres">
      <dgm:prSet presAssocID="{8FED77B2-88F4-4EB0-97D1-0D8F93ECEACE}" presName="parentText" presStyleLbl="node1" presStyleIdx="3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2B86E3-032D-4E05-80F1-BD27925FE2FC}" type="pres">
      <dgm:prSet presAssocID="{F8A44EB7-6A80-4500-9209-2407B0066734}" presName="spacer" presStyleCnt="0"/>
      <dgm:spPr/>
    </dgm:pt>
    <dgm:pt modelId="{9254FF77-44F9-4483-B5C9-D81D78F5391C}" type="pres">
      <dgm:prSet presAssocID="{D196095C-B854-4A2B-99E0-06F675709F48}" presName="parentText" presStyleLbl="node1" presStyleIdx="4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6556BA-768F-46FD-8DD1-D059AECE0C63}" type="pres">
      <dgm:prSet presAssocID="{D196095C-B854-4A2B-99E0-06F675709F4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56658-D15F-40D5-8B37-9158FEB078DC}" type="pres">
      <dgm:prSet presAssocID="{B00D6EEA-051E-42C4-B4FC-FF13D3E4B6CE}" presName="parentText" presStyleLbl="node1" presStyleIdx="5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742AA4-EB3F-48AB-B05C-20D7D13F4C39}" type="pres">
      <dgm:prSet presAssocID="{46712E61-A203-4150-9FBB-839CBD55E9D3}" presName="spacer" presStyleCnt="0"/>
      <dgm:spPr/>
    </dgm:pt>
    <dgm:pt modelId="{29A06292-0EE0-44C7-9E14-5F1281E41571}" type="pres">
      <dgm:prSet presAssocID="{5430EC8C-6F0B-4B35-B93A-2A0E1C1F7E4F}" presName="parentText" presStyleLbl="node1" presStyleIdx="6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6BF7D4-2276-490C-BF8A-B9D7CDC59846}" type="pres">
      <dgm:prSet presAssocID="{3546227C-1826-4E48-B8BC-BCC714E53901}" presName="spacer" presStyleCnt="0"/>
      <dgm:spPr/>
    </dgm:pt>
    <dgm:pt modelId="{28745A17-89DD-4E9C-860A-CC2478ECA375}" type="pres">
      <dgm:prSet presAssocID="{CDE1CFA5-15E3-48B2-A55E-C126FE24463E}" presName="parentText" presStyleLbl="node1" presStyleIdx="7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4AD6E6-2E35-42DE-8808-06C0E3C672D3}" type="pres">
      <dgm:prSet presAssocID="{0E7AF6AB-F47F-4084-9F34-3A5E2AD729F8}" presName="spacer" presStyleCnt="0"/>
      <dgm:spPr/>
    </dgm:pt>
    <dgm:pt modelId="{ACF60168-1B36-4CE1-B6B3-DC094A5E3523}" type="pres">
      <dgm:prSet presAssocID="{91CFA04A-A602-4EFE-831D-F59CDF62BA30}" presName="parentText" presStyleLbl="node1" presStyleIdx="8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DA1C3-4899-45DC-BBDD-03470FF0620E}" type="pres">
      <dgm:prSet presAssocID="{4484EADE-F46D-42D9-9A98-D74874C92B2B}" presName="spacer" presStyleCnt="0"/>
      <dgm:spPr/>
    </dgm:pt>
    <dgm:pt modelId="{A4DA9CED-A34B-4F17-BF5F-3E46AE97B0AB}" type="pres">
      <dgm:prSet presAssocID="{91363078-D448-4E10-A02A-6A88A354551E}" presName="parentText" presStyleLbl="node1" presStyleIdx="9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3DDB63-2983-42B6-A52A-253C3BDAA383}" type="pres">
      <dgm:prSet presAssocID="{B4B5BD1F-8069-4D95-9D4E-575F01002B57}" presName="spacer" presStyleCnt="0"/>
      <dgm:spPr/>
    </dgm:pt>
    <dgm:pt modelId="{1156C0DF-B6E3-44D5-BF26-CD770E48B2E2}" type="pres">
      <dgm:prSet presAssocID="{CCC4E46A-3889-4C03-912F-CD370BAB5F95}" presName="parentText" presStyleLbl="node1" presStyleIdx="10" presStyleCnt="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228AD8-D0BB-4107-B460-B609EAAD3A63}" type="presOf" srcId="{8E2C1EE5-F2FB-46CF-9B6D-2B9089324D03}" destId="{CC6556BA-768F-46FD-8DD1-D059AECE0C63}" srcOrd="0" destOrd="0" presId="urn:microsoft.com/office/officeart/2005/8/layout/vList2"/>
    <dgm:cxn modelId="{77E1CF01-A248-4B61-8743-115A17540903}" srcId="{E9C690C1-1628-413D-808B-4C1490102A61}" destId="{CCC4E46A-3889-4C03-912F-CD370BAB5F95}" srcOrd="10" destOrd="0" parTransId="{BDC037C4-79B5-4A7E-9FC1-42F360D151A0}" sibTransId="{B4B76937-2C8A-41BC-AB42-0699FBDB2040}"/>
    <dgm:cxn modelId="{FE6C03A0-F0CE-4F1B-BB43-F6C2F1A6E0E0}" srcId="{E9C690C1-1628-413D-808B-4C1490102A61}" destId="{CDE1CFA5-15E3-48B2-A55E-C126FE24463E}" srcOrd="7" destOrd="0" parTransId="{4521DAC4-7605-451A-AC73-775FB86FBB0B}" sibTransId="{0E7AF6AB-F47F-4084-9F34-3A5E2AD729F8}"/>
    <dgm:cxn modelId="{A2A5C6CF-76F1-42BD-AC19-2B90A4523F15}" srcId="{E9C690C1-1628-413D-808B-4C1490102A61}" destId="{087FD5C0-384C-4A11-B751-D43A4AB29626}" srcOrd="0" destOrd="0" parTransId="{66EA79DD-A5EE-4E94-A254-3BC246960B16}" sibTransId="{4109EEA2-9EA5-4ABD-8B29-9A5550F6051A}"/>
    <dgm:cxn modelId="{AEE31343-8853-4DF7-98EA-C59B2E94D30C}" type="presOf" srcId="{8FED77B2-88F4-4EB0-97D1-0D8F93ECEACE}" destId="{D98A913B-5957-4617-8AE6-08BE31A26A97}" srcOrd="0" destOrd="0" presId="urn:microsoft.com/office/officeart/2005/8/layout/vList2"/>
    <dgm:cxn modelId="{FE36827B-F8B5-41AD-830D-0526BD5CE7E9}" srcId="{D196095C-B854-4A2B-99E0-06F675709F48}" destId="{F2DCFC1A-59B7-42CC-8E7D-DC487390DF8E}" srcOrd="2" destOrd="0" parTransId="{B47D4277-56D0-4642-A36A-4DF75587D1A1}" sibTransId="{8756A985-EF4C-4D7A-8679-9044014C3CA4}"/>
    <dgm:cxn modelId="{D14F8768-7E65-49C8-ABF8-29968E7AACA5}" srcId="{E9C690C1-1628-413D-808B-4C1490102A61}" destId="{8FED77B2-88F4-4EB0-97D1-0D8F93ECEACE}" srcOrd="3" destOrd="0" parTransId="{66612E0E-7C2C-4494-9AC4-3BE668CEAC9E}" sibTransId="{F8A44EB7-6A80-4500-9209-2407B0066734}"/>
    <dgm:cxn modelId="{7903CDE3-D50A-4DFF-9F89-0F214249260A}" srcId="{E9C690C1-1628-413D-808B-4C1490102A61}" destId="{D196095C-B854-4A2B-99E0-06F675709F48}" srcOrd="4" destOrd="0" parTransId="{45B96B31-6C24-471C-98E6-F86FBCCE6073}" sibTransId="{D08E6606-F985-4522-ADBC-09E9C35841E5}"/>
    <dgm:cxn modelId="{997D9775-FE17-4C74-BA7D-AC5A01ABBADD}" srcId="{D196095C-B854-4A2B-99E0-06F675709F48}" destId="{8E2C1EE5-F2FB-46CF-9B6D-2B9089324D03}" srcOrd="0" destOrd="0" parTransId="{63A45B0A-154B-4805-8668-F68897F400BA}" sibTransId="{505EC2A3-E86C-4BA3-BDD3-BFA0AE9B99FC}"/>
    <dgm:cxn modelId="{F8E45533-0239-4988-8042-3144B341B234}" type="presOf" srcId="{EFEA1765-09D6-4318-81C5-32A1D5C542D9}" destId="{9A369593-DC7A-45B6-8748-B223A5AEF1B3}" srcOrd="0" destOrd="0" presId="urn:microsoft.com/office/officeart/2005/8/layout/vList2"/>
    <dgm:cxn modelId="{F2DE44E2-30A8-4038-83BB-62F27FEB693F}" type="presOf" srcId="{F2DCFC1A-59B7-42CC-8E7D-DC487390DF8E}" destId="{CC6556BA-768F-46FD-8DD1-D059AECE0C63}" srcOrd="0" destOrd="2" presId="urn:microsoft.com/office/officeart/2005/8/layout/vList2"/>
    <dgm:cxn modelId="{C83F59B2-BC3B-482A-8F62-23CED426D973}" type="presOf" srcId="{B00D6EEA-051E-42C4-B4FC-FF13D3E4B6CE}" destId="{EA356658-D15F-40D5-8B37-9158FEB078DC}" srcOrd="0" destOrd="0" presId="urn:microsoft.com/office/officeart/2005/8/layout/vList2"/>
    <dgm:cxn modelId="{058EE079-5EA0-4770-A0FD-5DD52E00395C}" type="presOf" srcId="{1A8013DF-16F1-424B-A6BC-5FC3F6CB8091}" destId="{B16CCDB5-20F1-4508-A57C-2A1768F29486}" srcOrd="0" destOrd="0" presId="urn:microsoft.com/office/officeart/2005/8/layout/vList2"/>
    <dgm:cxn modelId="{A34B2651-AAC8-4487-A89C-E83FDF80B33D}" srcId="{E9C690C1-1628-413D-808B-4C1490102A61}" destId="{EFEA1765-09D6-4318-81C5-32A1D5C542D9}" srcOrd="1" destOrd="0" parTransId="{D1CD5627-7EB2-4501-9C5F-8B21D1D3F5BB}" sibTransId="{B8C8AE64-F4F6-495B-8785-F855F6BEA9F9}"/>
    <dgm:cxn modelId="{B26AA883-6820-42A3-A346-AC7A5F39ED0B}" srcId="{E9C690C1-1628-413D-808B-4C1490102A61}" destId="{91363078-D448-4E10-A02A-6A88A354551E}" srcOrd="9" destOrd="0" parTransId="{833C4EB8-B66A-49CC-87A4-9A528A18C5EB}" sibTransId="{B4B5BD1F-8069-4D95-9D4E-575F01002B57}"/>
    <dgm:cxn modelId="{975EF348-B330-49DE-B269-C68A9DA7DAFA}" type="presOf" srcId="{E9C690C1-1628-413D-808B-4C1490102A61}" destId="{DDBD66CB-98CC-4F1D-B255-E490CEBFB46E}" srcOrd="0" destOrd="0" presId="urn:microsoft.com/office/officeart/2005/8/layout/vList2"/>
    <dgm:cxn modelId="{E5712B73-197F-49A5-B6E6-AF31CFD5F78C}" type="presOf" srcId="{34763D54-F1FB-4C92-99D0-AB2ECB23F9B5}" destId="{CC6556BA-768F-46FD-8DD1-D059AECE0C63}" srcOrd="0" destOrd="1" presId="urn:microsoft.com/office/officeart/2005/8/layout/vList2"/>
    <dgm:cxn modelId="{E1FD2075-760B-44CE-8E73-49E89235B965}" type="presOf" srcId="{CDE1CFA5-15E3-48B2-A55E-C126FE24463E}" destId="{28745A17-89DD-4E9C-860A-CC2478ECA375}" srcOrd="0" destOrd="0" presId="urn:microsoft.com/office/officeart/2005/8/layout/vList2"/>
    <dgm:cxn modelId="{925BBA7F-0B2C-4A1D-AC90-A7B86526875A}" type="presOf" srcId="{D196095C-B854-4A2B-99E0-06F675709F48}" destId="{9254FF77-44F9-4483-B5C9-D81D78F5391C}" srcOrd="0" destOrd="0" presId="urn:microsoft.com/office/officeart/2005/8/layout/vList2"/>
    <dgm:cxn modelId="{6193B6CC-1919-4102-A7B4-FBF85A78FEC3}" type="presOf" srcId="{087FD5C0-384C-4A11-B751-D43A4AB29626}" destId="{8BE0A29E-DF4E-4935-B332-C2CB4CC4CBD1}" srcOrd="0" destOrd="0" presId="urn:microsoft.com/office/officeart/2005/8/layout/vList2"/>
    <dgm:cxn modelId="{212045B1-3DE7-4459-9C7E-7C3E50B8B036}" srcId="{E9C690C1-1628-413D-808B-4C1490102A61}" destId="{1A8013DF-16F1-424B-A6BC-5FC3F6CB8091}" srcOrd="2" destOrd="0" parTransId="{C5855A27-24F3-4E83-8E23-C198B8FC9ED9}" sibTransId="{9481AD60-874C-4F35-B7B0-FD02297C56E2}"/>
    <dgm:cxn modelId="{470168B8-EB39-48BB-879A-2B8D43EEDE06}" type="presOf" srcId="{CCC4E46A-3889-4C03-912F-CD370BAB5F95}" destId="{1156C0DF-B6E3-44D5-BF26-CD770E48B2E2}" srcOrd="0" destOrd="0" presId="urn:microsoft.com/office/officeart/2005/8/layout/vList2"/>
    <dgm:cxn modelId="{96DE5321-4A97-420C-A81A-984FDC8E4EE3}" srcId="{E9C690C1-1628-413D-808B-4C1490102A61}" destId="{91CFA04A-A602-4EFE-831D-F59CDF62BA30}" srcOrd="8" destOrd="0" parTransId="{630BE6D0-1B17-4A17-89E4-97B05B4140D3}" sibTransId="{4484EADE-F46D-42D9-9A98-D74874C92B2B}"/>
    <dgm:cxn modelId="{E8535627-5CDB-4825-9019-74E89890A579}" srcId="{E9C690C1-1628-413D-808B-4C1490102A61}" destId="{B00D6EEA-051E-42C4-B4FC-FF13D3E4B6CE}" srcOrd="5" destOrd="0" parTransId="{F71C20E7-5210-41E9-9CCC-178BB2D1FCD2}" sibTransId="{46712E61-A203-4150-9FBB-839CBD55E9D3}"/>
    <dgm:cxn modelId="{505E1075-059F-41B3-9EBC-3F9D61E4AFEF}" srcId="{E9C690C1-1628-413D-808B-4C1490102A61}" destId="{5430EC8C-6F0B-4B35-B93A-2A0E1C1F7E4F}" srcOrd="6" destOrd="0" parTransId="{5F2F6672-9AB9-4647-87CA-AFBCE5AE21A2}" sibTransId="{3546227C-1826-4E48-B8BC-BCC714E53901}"/>
    <dgm:cxn modelId="{614F6120-D6E2-4CDA-9BCD-DED9A7A0C9C6}" type="presOf" srcId="{5430EC8C-6F0B-4B35-B93A-2A0E1C1F7E4F}" destId="{29A06292-0EE0-44C7-9E14-5F1281E41571}" srcOrd="0" destOrd="0" presId="urn:microsoft.com/office/officeart/2005/8/layout/vList2"/>
    <dgm:cxn modelId="{8AF139A6-E236-45BE-BDC4-80615DE44169}" type="presOf" srcId="{91CFA04A-A602-4EFE-831D-F59CDF62BA30}" destId="{ACF60168-1B36-4CE1-B6B3-DC094A5E3523}" srcOrd="0" destOrd="0" presId="urn:microsoft.com/office/officeart/2005/8/layout/vList2"/>
    <dgm:cxn modelId="{4A357828-A5CD-4016-A01A-D9337DA18B06}" type="presOf" srcId="{91363078-D448-4E10-A02A-6A88A354551E}" destId="{A4DA9CED-A34B-4F17-BF5F-3E46AE97B0AB}" srcOrd="0" destOrd="0" presId="urn:microsoft.com/office/officeart/2005/8/layout/vList2"/>
    <dgm:cxn modelId="{87E23548-48EE-45EE-973A-A56071D71BB9}" srcId="{D196095C-B854-4A2B-99E0-06F675709F48}" destId="{34763D54-F1FB-4C92-99D0-AB2ECB23F9B5}" srcOrd="1" destOrd="0" parTransId="{2A8B1571-E6CB-49B6-91C1-2F79CC5EDE72}" sibTransId="{29E09603-4B00-4FE2-916D-88D6C87BD159}"/>
    <dgm:cxn modelId="{7923D091-1586-497A-B39F-54B2D5736F88}" type="presParOf" srcId="{DDBD66CB-98CC-4F1D-B255-E490CEBFB46E}" destId="{8BE0A29E-DF4E-4935-B332-C2CB4CC4CBD1}" srcOrd="0" destOrd="0" presId="urn:microsoft.com/office/officeart/2005/8/layout/vList2"/>
    <dgm:cxn modelId="{99ECEAD1-567A-49F5-91FC-2A05FB27E07B}" type="presParOf" srcId="{DDBD66CB-98CC-4F1D-B255-E490CEBFB46E}" destId="{26BA30C7-B2CA-4CCE-807A-AE0EDAC42A57}" srcOrd="1" destOrd="0" presId="urn:microsoft.com/office/officeart/2005/8/layout/vList2"/>
    <dgm:cxn modelId="{8F92F08C-D1FC-4A93-B58B-C4EE97D0B4DF}" type="presParOf" srcId="{DDBD66CB-98CC-4F1D-B255-E490CEBFB46E}" destId="{9A369593-DC7A-45B6-8748-B223A5AEF1B3}" srcOrd="2" destOrd="0" presId="urn:microsoft.com/office/officeart/2005/8/layout/vList2"/>
    <dgm:cxn modelId="{89263ABD-D634-4019-A7EA-20DAE454A6FA}" type="presParOf" srcId="{DDBD66CB-98CC-4F1D-B255-E490CEBFB46E}" destId="{8306BCAC-65B4-4B1D-A494-D407FBFC63FE}" srcOrd="3" destOrd="0" presId="urn:microsoft.com/office/officeart/2005/8/layout/vList2"/>
    <dgm:cxn modelId="{0EA5272E-B1F2-431A-8978-0773BC5980B4}" type="presParOf" srcId="{DDBD66CB-98CC-4F1D-B255-E490CEBFB46E}" destId="{B16CCDB5-20F1-4508-A57C-2A1768F29486}" srcOrd="4" destOrd="0" presId="urn:microsoft.com/office/officeart/2005/8/layout/vList2"/>
    <dgm:cxn modelId="{D7A7F1DA-9B2C-407B-A94A-278C64BB7916}" type="presParOf" srcId="{DDBD66CB-98CC-4F1D-B255-E490CEBFB46E}" destId="{544E4B85-82BC-4669-960F-6CA14FBCF236}" srcOrd="5" destOrd="0" presId="urn:microsoft.com/office/officeart/2005/8/layout/vList2"/>
    <dgm:cxn modelId="{A562FADB-4E74-47C2-8558-225BCFB23E64}" type="presParOf" srcId="{DDBD66CB-98CC-4F1D-B255-E490CEBFB46E}" destId="{D98A913B-5957-4617-8AE6-08BE31A26A97}" srcOrd="6" destOrd="0" presId="urn:microsoft.com/office/officeart/2005/8/layout/vList2"/>
    <dgm:cxn modelId="{6376D08F-2D07-416C-B87F-569369211A48}" type="presParOf" srcId="{DDBD66CB-98CC-4F1D-B255-E490CEBFB46E}" destId="{D72B86E3-032D-4E05-80F1-BD27925FE2FC}" srcOrd="7" destOrd="0" presId="urn:microsoft.com/office/officeart/2005/8/layout/vList2"/>
    <dgm:cxn modelId="{4CE6827E-4610-4D81-975E-EEB567F5AAD0}" type="presParOf" srcId="{DDBD66CB-98CC-4F1D-B255-E490CEBFB46E}" destId="{9254FF77-44F9-4483-B5C9-D81D78F5391C}" srcOrd="8" destOrd="0" presId="urn:microsoft.com/office/officeart/2005/8/layout/vList2"/>
    <dgm:cxn modelId="{C6CEDA21-60A8-444A-BF4C-7B8FE1B321B1}" type="presParOf" srcId="{DDBD66CB-98CC-4F1D-B255-E490CEBFB46E}" destId="{CC6556BA-768F-46FD-8DD1-D059AECE0C63}" srcOrd="9" destOrd="0" presId="urn:microsoft.com/office/officeart/2005/8/layout/vList2"/>
    <dgm:cxn modelId="{9C54EDC1-2B63-48B4-A965-8E310F02C545}" type="presParOf" srcId="{DDBD66CB-98CC-4F1D-B255-E490CEBFB46E}" destId="{EA356658-D15F-40D5-8B37-9158FEB078DC}" srcOrd="10" destOrd="0" presId="urn:microsoft.com/office/officeart/2005/8/layout/vList2"/>
    <dgm:cxn modelId="{71A47DE5-496D-47BB-852D-AEB15DC0F105}" type="presParOf" srcId="{DDBD66CB-98CC-4F1D-B255-E490CEBFB46E}" destId="{0C742AA4-EB3F-48AB-B05C-20D7D13F4C39}" srcOrd="11" destOrd="0" presId="urn:microsoft.com/office/officeart/2005/8/layout/vList2"/>
    <dgm:cxn modelId="{298B286D-C304-4BB9-9E91-1810D3A618FB}" type="presParOf" srcId="{DDBD66CB-98CC-4F1D-B255-E490CEBFB46E}" destId="{29A06292-0EE0-44C7-9E14-5F1281E41571}" srcOrd="12" destOrd="0" presId="urn:microsoft.com/office/officeart/2005/8/layout/vList2"/>
    <dgm:cxn modelId="{843D5E10-10C3-42B2-B78B-606819F34BB8}" type="presParOf" srcId="{DDBD66CB-98CC-4F1D-B255-E490CEBFB46E}" destId="{AB6BF7D4-2276-490C-BF8A-B9D7CDC59846}" srcOrd="13" destOrd="0" presId="urn:microsoft.com/office/officeart/2005/8/layout/vList2"/>
    <dgm:cxn modelId="{C4AC3AE1-E4FE-42A1-8D9A-F462FA0259FD}" type="presParOf" srcId="{DDBD66CB-98CC-4F1D-B255-E490CEBFB46E}" destId="{28745A17-89DD-4E9C-860A-CC2478ECA375}" srcOrd="14" destOrd="0" presId="urn:microsoft.com/office/officeart/2005/8/layout/vList2"/>
    <dgm:cxn modelId="{51EE4942-09E0-4DFA-B477-4E6A1A322A60}" type="presParOf" srcId="{DDBD66CB-98CC-4F1D-B255-E490CEBFB46E}" destId="{F74AD6E6-2E35-42DE-8808-06C0E3C672D3}" srcOrd="15" destOrd="0" presId="urn:microsoft.com/office/officeart/2005/8/layout/vList2"/>
    <dgm:cxn modelId="{704DC725-2359-48C6-8BCE-A3F0BD9B0A68}" type="presParOf" srcId="{DDBD66CB-98CC-4F1D-B255-E490CEBFB46E}" destId="{ACF60168-1B36-4CE1-B6B3-DC094A5E3523}" srcOrd="16" destOrd="0" presId="urn:microsoft.com/office/officeart/2005/8/layout/vList2"/>
    <dgm:cxn modelId="{859648F3-6F4A-4679-8BBB-CF5404744FDB}" type="presParOf" srcId="{DDBD66CB-98CC-4F1D-B255-E490CEBFB46E}" destId="{34ADA1C3-4899-45DC-BBDD-03470FF0620E}" srcOrd="17" destOrd="0" presId="urn:microsoft.com/office/officeart/2005/8/layout/vList2"/>
    <dgm:cxn modelId="{9F1A8D3A-96E4-4860-9012-DD7CC4526BD3}" type="presParOf" srcId="{DDBD66CB-98CC-4F1D-B255-E490CEBFB46E}" destId="{A4DA9CED-A34B-4F17-BF5F-3E46AE97B0AB}" srcOrd="18" destOrd="0" presId="urn:microsoft.com/office/officeart/2005/8/layout/vList2"/>
    <dgm:cxn modelId="{B16E4593-40DA-4140-9CAE-338F3DB8F6F1}" type="presParOf" srcId="{DDBD66CB-98CC-4F1D-B255-E490CEBFB46E}" destId="{EA3DDB63-2983-42B6-A52A-253C3BDAA383}" srcOrd="19" destOrd="0" presId="urn:microsoft.com/office/officeart/2005/8/layout/vList2"/>
    <dgm:cxn modelId="{8DA353D1-ED15-4A93-9DB0-A6A890198164}" type="presParOf" srcId="{DDBD66CB-98CC-4F1D-B255-E490CEBFB46E}" destId="{1156C0DF-B6E3-44D5-BF26-CD770E48B2E2}" srcOrd="2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076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7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8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9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0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1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2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3128" name="Picture 5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29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981200"/>
            <a:ext cx="7772400" cy="11430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130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35814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2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endParaRPr lang="ru-RU"/>
          </a:p>
        </p:txBody>
      </p:sp>
      <p:sp>
        <p:nvSpPr>
          <p:cNvPr id="3133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663300"/>
                </a:solidFill>
              </a:defRPr>
            </a:lvl1pPr>
          </a:lstStyle>
          <a:p>
            <a:fld id="{6EFBE2BA-9743-4F77-8B1E-668681F274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8F879-E2C7-4C60-B737-93E3056D755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5459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57900" y="4572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F2C74-01E5-414B-A863-E884A3C728F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798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41FB5-1A01-45F7-BC3B-C4FEF08450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554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5DD46-8E2B-4ADD-96B6-D34B52CC3E4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264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7660A-FDD4-4753-AEBE-305D5245CD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16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0A051-FAEC-4174-A425-0F5B2DD4CE2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7108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D1E27-D926-4AC3-BE21-1642365A715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725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39DC9B-6358-4D08-B1F6-8EBF7142F7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4607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101E8-559A-4339-8A11-3253B85B73A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269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410E-C85F-4B5F-9FCA-4EF6FCC4B06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86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052" name="Line 4"/>
              <p:cNvSpPr>
                <a:spLocks noChangeShapeType="1"/>
              </p:cNvSpPr>
              <p:nvPr/>
            </p:nvSpPr>
            <p:spPr bwMode="auto">
              <a:xfrm>
                <a:off x="0" y="14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3" name="Line 5"/>
              <p:cNvSpPr>
                <a:spLocks noChangeShapeType="1"/>
              </p:cNvSpPr>
              <p:nvPr/>
            </p:nvSpPr>
            <p:spPr bwMode="auto">
              <a:xfrm>
                <a:off x="0" y="33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0" y="52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0" y="72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0" y="91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7" name="Line 9"/>
              <p:cNvSpPr>
                <a:spLocks noChangeShapeType="1"/>
              </p:cNvSpPr>
              <p:nvPr/>
            </p:nvSpPr>
            <p:spPr bwMode="auto">
              <a:xfrm>
                <a:off x="0" y="110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8" name="Line 10"/>
              <p:cNvSpPr>
                <a:spLocks noChangeShapeType="1"/>
              </p:cNvSpPr>
              <p:nvPr/>
            </p:nvSpPr>
            <p:spPr bwMode="auto">
              <a:xfrm>
                <a:off x="0" y="129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9" name="Line 11"/>
              <p:cNvSpPr>
                <a:spLocks noChangeShapeType="1"/>
              </p:cNvSpPr>
              <p:nvPr/>
            </p:nvSpPr>
            <p:spPr bwMode="auto">
              <a:xfrm>
                <a:off x="0" y="148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0" name="Line 12"/>
              <p:cNvSpPr>
                <a:spLocks noChangeShapeType="1"/>
              </p:cNvSpPr>
              <p:nvPr/>
            </p:nvSpPr>
            <p:spPr bwMode="auto">
              <a:xfrm>
                <a:off x="0" y="168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1" name="Line 13"/>
              <p:cNvSpPr>
                <a:spLocks noChangeShapeType="1"/>
              </p:cNvSpPr>
              <p:nvPr/>
            </p:nvSpPr>
            <p:spPr bwMode="auto">
              <a:xfrm>
                <a:off x="0" y="187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2" name="Line 14"/>
              <p:cNvSpPr>
                <a:spLocks noChangeShapeType="1"/>
              </p:cNvSpPr>
              <p:nvPr/>
            </p:nvSpPr>
            <p:spPr bwMode="auto">
              <a:xfrm>
                <a:off x="0" y="206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3" name="Line 15"/>
              <p:cNvSpPr>
                <a:spLocks noChangeShapeType="1"/>
              </p:cNvSpPr>
              <p:nvPr/>
            </p:nvSpPr>
            <p:spPr bwMode="auto">
              <a:xfrm>
                <a:off x="0" y="225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4" name="Line 16"/>
              <p:cNvSpPr>
                <a:spLocks noChangeShapeType="1"/>
              </p:cNvSpPr>
              <p:nvPr/>
            </p:nvSpPr>
            <p:spPr bwMode="auto">
              <a:xfrm>
                <a:off x="0" y="244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5" name="Line 17"/>
              <p:cNvSpPr>
                <a:spLocks noChangeShapeType="1"/>
              </p:cNvSpPr>
              <p:nvPr/>
            </p:nvSpPr>
            <p:spPr bwMode="auto">
              <a:xfrm>
                <a:off x="0" y="264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6" name="Line 18"/>
              <p:cNvSpPr>
                <a:spLocks noChangeShapeType="1"/>
              </p:cNvSpPr>
              <p:nvPr/>
            </p:nvSpPr>
            <p:spPr bwMode="auto">
              <a:xfrm>
                <a:off x="0" y="283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7" name="Line 19"/>
              <p:cNvSpPr>
                <a:spLocks noChangeShapeType="1"/>
              </p:cNvSpPr>
              <p:nvPr/>
            </p:nvSpPr>
            <p:spPr bwMode="auto">
              <a:xfrm>
                <a:off x="0" y="302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8" name="Line 20"/>
              <p:cNvSpPr>
                <a:spLocks noChangeShapeType="1"/>
              </p:cNvSpPr>
              <p:nvPr/>
            </p:nvSpPr>
            <p:spPr bwMode="auto">
              <a:xfrm>
                <a:off x="0" y="321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69" name="Line 21"/>
              <p:cNvSpPr>
                <a:spLocks noChangeShapeType="1"/>
              </p:cNvSpPr>
              <p:nvPr/>
            </p:nvSpPr>
            <p:spPr bwMode="auto">
              <a:xfrm>
                <a:off x="0" y="3408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0" name="Line 22"/>
              <p:cNvSpPr>
                <a:spLocks noChangeShapeType="1"/>
              </p:cNvSpPr>
              <p:nvPr/>
            </p:nvSpPr>
            <p:spPr bwMode="auto">
              <a:xfrm>
                <a:off x="0" y="3600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1" name="Line 23"/>
              <p:cNvSpPr>
                <a:spLocks noChangeShapeType="1"/>
              </p:cNvSpPr>
              <p:nvPr/>
            </p:nvSpPr>
            <p:spPr bwMode="auto">
              <a:xfrm>
                <a:off x="0" y="3792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2" name="Line 24"/>
              <p:cNvSpPr>
                <a:spLocks noChangeShapeType="1"/>
              </p:cNvSpPr>
              <p:nvPr/>
            </p:nvSpPr>
            <p:spPr bwMode="auto">
              <a:xfrm>
                <a:off x="0" y="3984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3" name="Line 25"/>
              <p:cNvSpPr>
                <a:spLocks noChangeShapeType="1"/>
              </p:cNvSpPr>
              <p:nvPr/>
            </p:nvSpPr>
            <p:spPr bwMode="auto">
              <a:xfrm>
                <a:off x="0" y="4176"/>
                <a:ext cx="5759" cy="0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4" name="Line 26"/>
              <p:cNvSpPr>
                <a:spLocks noChangeShapeType="1"/>
              </p:cNvSpPr>
              <p:nvPr/>
            </p:nvSpPr>
            <p:spPr bwMode="auto">
              <a:xfrm>
                <a:off x="1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5" name="Line 27"/>
              <p:cNvSpPr>
                <a:spLocks noChangeShapeType="1"/>
              </p:cNvSpPr>
              <p:nvPr/>
            </p:nvSpPr>
            <p:spPr bwMode="auto">
              <a:xfrm>
                <a:off x="3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6" name="Line 28"/>
              <p:cNvSpPr>
                <a:spLocks noChangeShapeType="1"/>
              </p:cNvSpPr>
              <p:nvPr/>
            </p:nvSpPr>
            <p:spPr bwMode="auto">
              <a:xfrm>
                <a:off x="5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7" name="Line 29"/>
              <p:cNvSpPr>
                <a:spLocks noChangeShapeType="1"/>
              </p:cNvSpPr>
              <p:nvPr/>
            </p:nvSpPr>
            <p:spPr bwMode="auto">
              <a:xfrm>
                <a:off x="7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8" name="Line 30"/>
              <p:cNvSpPr>
                <a:spLocks noChangeShapeType="1"/>
              </p:cNvSpPr>
              <p:nvPr/>
            </p:nvSpPr>
            <p:spPr bwMode="auto">
              <a:xfrm>
                <a:off x="9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79" name="Line 31"/>
              <p:cNvSpPr>
                <a:spLocks noChangeShapeType="1"/>
              </p:cNvSpPr>
              <p:nvPr/>
            </p:nvSpPr>
            <p:spPr bwMode="auto">
              <a:xfrm>
                <a:off x="110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0" name="Line 32"/>
              <p:cNvSpPr>
                <a:spLocks noChangeShapeType="1"/>
              </p:cNvSpPr>
              <p:nvPr/>
            </p:nvSpPr>
            <p:spPr bwMode="auto">
              <a:xfrm>
                <a:off x="129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1" name="Line 33"/>
              <p:cNvSpPr>
                <a:spLocks noChangeShapeType="1"/>
              </p:cNvSpPr>
              <p:nvPr/>
            </p:nvSpPr>
            <p:spPr bwMode="auto">
              <a:xfrm>
                <a:off x="148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2" name="Line 34"/>
              <p:cNvSpPr>
                <a:spLocks noChangeShapeType="1"/>
              </p:cNvSpPr>
              <p:nvPr/>
            </p:nvSpPr>
            <p:spPr bwMode="auto">
              <a:xfrm>
                <a:off x="168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3" name="Line 35"/>
              <p:cNvSpPr>
                <a:spLocks noChangeShapeType="1"/>
              </p:cNvSpPr>
              <p:nvPr/>
            </p:nvSpPr>
            <p:spPr bwMode="auto">
              <a:xfrm>
                <a:off x="187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4" name="Line 36"/>
              <p:cNvSpPr>
                <a:spLocks noChangeShapeType="1"/>
              </p:cNvSpPr>
              <p:nvPr/>
            </p:nvSpPr>
            <p:spPr bwMode="auto">
              <a:xfrm>
                <a:off x="206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5" name="Line 37"/>
              <p:cNvSpPr>
                <a:spLocks noChangeShapeType="1"/>
              </p:cNvSpPr>
              <p:nvPr/>
            </p:nvSpPr>
            <p:spPr bwMode="auto">
              <a:xfrm>
                <a:off x="225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6" name="Line 38"/>
              <p:cNvSpPr>
                <a:spLocks noChangeShapeType="1"/>
              </p:cNvSpPr>
              <p:nvPr/>
            </p:nvSpPr>
            <p:spPr bwMode="auto">
              <a:xfrm>
                <a:off x="244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7" name="Line 39"/>
              <p:cNvSpPr>
                <a:spLocks noChangeShapeType="1"/>
              </p:cNvSpPr>
              <p:nvPr/>
            </p:nvSpPr>
            <p:spPr bwMode="auto">
              <a:xfrm>
                <a:off x="264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8" name="Line 40"/>
              <p:cNvSpPr>
                <a:spLocks noChangeShapeType="1"/>
              </p:cNvSpPr>
              <p:nvPr/>
            </p:nvSpPr>
            <p:spPr bwMode="auto">
              <a:xfrm>
                <a:off x="283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89" name="Line 41"/>
              <p:cNvSpPr>
                <a:spLocks noChangeShapeType="1"/>
              </p:cNvSpPr>
              <p:nvPr/>
            </p:nvSpPr>
            <p:spPr bwMode="auto">
              <a:xfrm>
                <a:off x="302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0" name="Line 42"/>
              <p:cNvSpPr>
                <a:spLocks noChangeShapeType="1"/>
              </p:cNvSpPr>
              <p:nvPr/>
            </p:nvSpPr>
            <p:spPr bwMode="auto">
              <a:xfrm>
                <a:off x="321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1" name="Line 43"/>
              <p:cNvSpPr>
                <a:spLocks noChangeShapeType="1"/>
              </p:cNvSpPr>
              <p:nvPr/>
            </p:nvSpPr>
            <p:spPr bwMode="auto">
              <a:xfrm>
                <a:off x="340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2" name="Line 44"/>
              <p:cNvSpPr>
                <a:spLocks noChangeShapeType="1"/>
              </p:cNvSpPr>
              <p:nvPr/>
            </p:nvSpPr>
            <p:spPr bwMode="auto">
              <a:xfrm>
                <a:off x="360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3" name="Line 45"/>
              <p:cNvSpPr>
                <a:spLocks noChangeShapeType="1"/>
              </p:cNvSpPr>
              <p:nvPr/>
            </p:nvSpPr>
            <p:spPr bwMode="auto">
              <a:xfrm>
                <a:off x="379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4" name="Line 46"/>
              <p:cNvSpPr>
                <a:spLocks noChangeShapeType="1"/>
              </p:cNvSpPr>
              <p:nvPr/>
            </p:nvSpPr>
            <p:spPr bwMode="auto">
              <a:xfrm>
                <a:off x="398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5" name="Line 47"/>
              <p:cNvSpPr>
                <a:spLocks noChangeShapeType="1"/>
              </p:cNvSpPr>
              <p:nvPr/>
            </p:nvSpPr>
            <p:spPr bwMode="auto">
              <a:xfrm>
                <a:off x="417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6" name="Line 48"/>
              <p:cNvSpPr>
                <a:spLocks noChangeShapeType="1"/>
              </p:cNvSpPr>
              <p:nvPr/>
            </p:nvSpPr>
            <p:spPr bwMode="auto">
              <a:xfrm>
                <a:off x="436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7" name="Line 49"/>
              <p:cNvSpPr>
                <a:spLocks noChangeShapeType="1"/>
              </p:cNvSpPr>
              <p:nvPr/>
            </p:nvSpPr>
            <p:spPr bwMode="auto">
              <a:xfrm>
                <a:off x="456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8" name="Line 50"/>
              <p:cNvSpPr>
                <a:spLocks noChangeShapeType="1"/>
              </p:cNvSpPr>
              <p:nvPr/>
            </p:nvSpPr>
            <p:spPr bwMode="auto">
              <a:xfrm>
                <a:off x="475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99" name="Line 51"/>
              <p:cNvSpPr>
                <a:spLocks noChangeShapeType="1"/>
              </p:cNvSpPr>
              <p:nvPr/>
            </p:nvSpPr>
            <p:spPr bwMode="auto">
              <a:xfrm>
                <a:off x="4944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0" name="Line 52"/>
              <p:cNvSpPr>
                <a:spLocks noChangeShapeType="1"/>
              </p:cNvSpPr>
              <p:nvPr/>
            </p:nvSpPr>
            <p:spPr bwMode="auto">
              <a:xfrm>
                <a:off x="5136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1" name="Line 53"/>
              <p:cNvSpPr>
                <a:spLocks noChangeShapeType="1"/>
              </p:cNvSpPr>
              <p:nvPr/>
            </p:nvSpPr>
            <p:spPr bwMode="auto">
              <a:xfrm>
                <a:off x="5328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2" name="Line 54"/>
              <p:cNvSpPr>
                <a:spLocks noChangeShapeType="1"/>
              </p:cNvSpPr>
              <p:nvPr/>
            </p:nvSpPr>
            <p:spPr bwMode="auto">
              <a:xfrm>
                <a:off x="5520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03" name="Line 55"/>
              <p:cNvSpPr>
                <a:spLocks noChangeShapeType="1"/>
              </p:cNvSpPr>
              <p:nvPr/>
            </p:nvSpPr>
            <p:spPr bwMode="auto">
              <a:xfrm>
                <a:off x="5712" y="0"/>
                <a:ext cx="0" cy="4319"/>
              </a:xfrm>
              <a:prstGeom prst="line">
                <a:avLst/>
              </a:prstGeom>
              <a:noFill/>
              <a:ln w="12700" cap="sq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2104" name="Picture 5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9" y="0"/>
              <a:ext cx="68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05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106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107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8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ru-RU"/>
          </a:p>
        </p:txBody>
      </p:sp>
      <p:sp>
        <p:nvSpPr>
          <p:cNvPr id="2109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59458E45-F8F5-446A-9364-12EA6C5D44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u-RU" dirty="0" smtClean="0"/>
              <a:t>Налоговая система Республики Казахстан. Основные требования к ее построению. Сборы и пошлинные платы.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472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188640"/>
            <a:ext cx="8928992" cy="6552728"/>
            <a:chOff x="107504" y="188640"/>
            <a:chExt cx="8928992" cy="655272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043608" y="188640"/>
              <a:ext cx="6696744" cy="432048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b="1" dirty="0" smtClean="0"/>
                <a:t>Формы налогового контроля</a:t>
              </a:r>
              <a:endParaRPr lang="ru-RU" sz="2000" b="1" dirty="0"/>
            </a:p>
          </p:txBody>
        </p:sp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:p14="http://schemas.microsoft.com/office/powerpoint/2010/main" val="1471782398"/>
                </p:ext>
              </p:extLst>
            </p:nvPr>
          </p:nvGraphicFramePr>
          <p:xfrm>
            <a:off x="107504" y="764704"/>
            <a:ext cx="8928992" cy="59766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4491306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82507" y="1268760"/>
            <a:ext cx="8706978" cy="4392488"/>
            <a:chOff x="182507" y="1268760"/>
            <a:chExt cx="8706978" cy="4392488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91680" y="1268760"/>
              <a:ext cx="5040560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500" dirty="0" smtClean="0"/>
                <a:t>Способы взимания налогов</a:t>
              </a:r>
              <a:endParaRPr lang="ru-RU" sz="2500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182507" y="2492025"/>
              <a:ext cx="2016224" cy="792088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Кадастровый</a:t>
              </a:r>
              <a:endParaRPr lang="ru-RU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6873261" y="2204864"/>
              <a:ext cx="2016224" cy="144016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Подача в налоговые органы декларации</a:t>
              </a:r>
              <a:endParaRPr lang="ru-RU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2699792" y="2780928"/>
              <a:ext cx="2304256" cy="273630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Налог, удерживающийся бухгалтерией того юридического лица, который выплачивает доход субъекту налога</a:t>
              </a:r>
              <a:endParaRPr lang="ru-RU" dirty="0"/>
            </a:p>
          </p:txBody>
        </p:sp>
        <p:cxnSp>
          <p:nvCxnSpPr>
            <p:cNvPr id="9" name="Прямая со стрелкой 8"/>
            <p:cNvCxnSpPr>
              <a:endCxn id="7" idx="0"/>
            </p:cNvCxnSpPr>
            <p:nvPr/>
          </p:nvCxnSpPr>
          <p:spPr>
            <a:xfrm>
              <a:off x="3851920" y="1844824"/>
              <a:ext cx="0" cy="93610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>
              <a:endCxn id="5" idx="0"/>
            </p:cNvCxnSpPr>
            <p:nvPr/>
          </p:nvCxnSpPr>
          <p:spPr>
            <a:xfrm flipH="1">
              <a:off x="1190619" y="1843953"/>
              <a:ext cx="2520280" cy="6480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Прямая со стрелкой 10"/>
            <p:cNvCxnSpPr>
              <a:endCxn id="6" idx="0"/>
            </p:cNvCxnSpPr>
            <p:nvPr/>
          </p:nvCxnSpPr>
          <p:spPr>
            <a:xfrm>
              <a:off x="5505110" y="1843953"/>
              <a:ext cx="2376263" cy="36091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12" name="Скругленный прямоугольник 11"/>
            <p:cNvSpPr/>
            <p:nvPr/>
          </p:nvSpPr>
          <p:spPr>
            <a:xfrm>
              <a:off x="5364088" y="3921768"/>
              <a:ext cx="2808312" cy="1739480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Н</a:t>
              </a:r>
              <a:r>
                <a:rPr lang="ru-RU" dirty="0" smtClean="0"/>
                <a:t>а </a:t>
              </a:r>
              <a:r>
                <a:rPr lang="ru-RU" dirty="0"/>
                <a:t>основе патента на разнообразные виды предпринимательской деятельности</a:t>
              </a:r>
            </a:p>
          </p:txBody>
        </p:sp>
        <p:cxnSp>
          <p:nvCxnSpPr>
            <p:cNvPr id="13" name="Прямая со стрелкой 12"/>
            <p:cNvCxnSpPr>
              <a:endCxn id="12" idx="0"/>
            </p:cNvCxnSpPr>
            <p:nvPr/>
          </p:nvCxnSpPr>
          <p:spPr>
            <a:xfrm>
              <a:off x="5079050" y="1843953"/>
              <a:ext cx="1689194" cy="20778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2268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26822"/>
              </p:ext>
            </p:extLst>
          </p:nvPr>
        </p:nvGraphicFramePr>
        <p:xfrm>
          <a:off x="179512" y="116632"/>
          <a:ext cx="8784976" cy="6552729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576064"/>
                <a:gridCol w="8208912"/>
              </a:tblGrid>
              <a:tr h="440573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Современная налоговая система РК</a:t>
                      </a:r>
                      <a:endParaRPr lang="ru-RU" sz="1800" dirty="0"/>
                    </a:p>
                  </a:txBody>
                  <a:tcPr/>
                </a:tc>
              </a:tr>
              <a:tr h="432034">
                <a:tc rowSpan="5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Признаки</a:t>
                      </a:r>
                      <a:endParaRPr lang="ru-RU" sz="1500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Базируется на основе Кодекса, а не на подзаконных актах</a:t>
                      </a:r>
                      <a:endParaRPr lang="ru-RU" sz="1500" dirty="0"/>
                    </a:p>
                  </a:txBody>
                  <a:tcPr anchor="ctr"/>
                </a:tc>
              </a:tr>
              <a:tr h="34118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Построена</a:t>
                      </a:r>
                      <a:r>
                        <a:rPr lang="ru-RU" sz="1500" baseline="0" dirty="0" smtClean="0"/>
                        <a:t> по единым принципам, единому механизму исчисления и сбора платежей</a:t>
                      </a:r>
                      <a:endParaRPr lang="ru-RU" sz="1500" dirty="0"/>
                    </a:p>
                  </a:txBody>
                  <a:tcPr anchor="ctr"/>
                </a:tc>
              </a:tr>
              <a:tr h="104150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Предъявляет</a:t>
                      </a:r>
                      <a:r>
                        <a:rPr lang="ru-RU" sz="1500" baseline="0" dirty="0" smtClean="0"/>
                        <a:t> налогоплательщикам одинаковые требования и создает равные стартовые условия исполнения налоговых отчислений с доходов путем определения перечня налогов, унификации ставок, упорядочивания льгот и механизма их представления, невмешательство в процесс использования средств, остающихся после уплаты налогов</a:t>
                      </a:r>
                      <a:endParaRPr lang="ru-RU" sz="1500" dirty="0"/>
                    </a:p>
                  </a:txBody>
                  <a:tcPr anchor="ctr"/>
                </a:tc>
              </a:tr>
              <a:tr h="57462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Обеспечивает более справедливое</a:t>
                      </a:r>
                      <a:r>
                        <a:rPr lang="ru-RU" sz="1500" baseline="0" dirty="0" smtClean="0"/>
                        <a:t> распределение налогового бремени между отдельными категориями плательщиков, усиливает правовую защиту их интересов</a:t>
                      </a:r>
                      <a:endParaRPr lang="ru-RU" sz="1500" dirty="0"/>
                    </a:p>
                  </a:txBody>
                  <a:tcPr anchor="ctr"/>
                </a:tc>
              </a:tr>
              <a:tr h="41836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Предусматривается</a:t>
                      </a:r>
                      <a:r>
                        <a:rPr lang="ru-RU" sz="1500" baseline="0" dirty="0" smtClean="0"/>
                        <a:t> четкая последовательность уплаты налогов и налоговый календарь</a:t>
                      </a:r>
                      <a:endParaRPr lang="ru-RU" sz="1500" dirty="0"/>
                    </a:p>
                  </a:txBody>
                  <a:tcPr anchor="ctr"/>
                </a:tc>
              </a:tr>
              <a:tr h="570907">
                <a:tc rowSpan="3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Минусы</a:t>
                      </a:r>
                      <a:endParaRPr lang="ru-RU" sz="1500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Фискальный подход</a:t>
                      </a:r>
                      <a:r>
                        <a:rPr lang="ru-RU" sz="1500" baseline="0" dirty="0" smtClean="0"/>
                        <a:t> к налогообложению</a:t>
                      </a:r>
                      <a:endParaRPr lang="ru-RU" sz="1500" dirty="0"/>
                    </a:p>
                  </a:txBody>
                  <a:tcPr anchor="ctr"/>
                </a:tc>
              </a:tr>
              <a:tr h="50773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Нестабильность налогового</a:t>
                      </a:r>
                      <a:r>
                        <a:rPr lang="ru-RU" sz="1500" baseline="0" dirty="0" smtClean="0"/>
                        <a:t> законодательства</a:t>
                      </a:r>
                      <a:endParaRPr lang="ru-RU" sz="1500" dirty="0"/>
                    </a:p>
                  </a:txBody>
                  <a:tcPr anchor="ctr"/>
                </a:tc>
              </a:tr>
              <a:tr h="50322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Высокий</a:t>
                      </a:r>
                      <a:r>
                        <a:rPr lang="ru-RU" sz="1500" baseline="0" dirty="0" smtClean="0"/>
                        <a:t> уровень налогообложения юридических лиц</a:t>
                      </a:r>
                      <a:endParaRPr lang="ru-RU" sz="1500" dirty="0"/>
                    </a:p>
                  </a:txBody>
                  <a:tcPr anchor="ctr"/>
                </a:tc>
              </a:tr>
              <a:tr h="632617">
                <a:tc rowSpan="3"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Плюсы</a:t>
                      </a:r>
                      <a:endParaRPr lang="ru-RU" sz="1500" dirty="0"/>
                    </a:p>
                  </a:txBody>
                  <a:tcPr vert="wordArtVert"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Единые правила налогообложения</a:t>
                      </a:r>
                      <a:endParaRPr lang="ru-RU" sz="1500" dirty="0"/>
                    </a:p>
                  </a:txBody>
                  <a:tcPr anchor="ctr"/>
                </a:tc>
              </a:tr>
              <a:tr h="457346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Отвечает требованиям рыночных отношений</a:t>
                      </a:r>
                      <a:endParaRPr lang="ru-RU" sz="1500" dirty="0"/>
                    </a:p>
                  </a:txBody>
                  <a:tcPr anchor="ctr"/>
                </a:tc>
              </a:tr>
              <a:tr h="632617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Дает возможность Казахстану присоединиться к мировому рынку и включиться в международные экономические связи</a:t>
                      </a:r>
                      <a:endParaRPr lang="ru-RU" sz="15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373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3" y="116633"/>
            <a:ext cx="7848872" cy="1584175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rgbClr val="00B050"/>
                </a:solidFill>
              </a:rPr>
              <a:t>Динамика </a:t>
            </a:r>
            <a:r>
              <a:rPr lang="ru-RU" dirty="0">
                <a:solidFill>
                  <a:srgbClr val="00B050"/>
                </a:solidFill>
              </a:rPr>
              <a:t>и </a:t>
            </a:r>
            <a:r>
              <a:rPr lang="ru-RU" dirty="0" smtClean="0">
                <a:solidFill>
                  <a:srgbClr val="00B050"/>
                </a:solidFill>
              </a:rPr>
              <a:t>структура </a:t>
            </a:r>
            <a:r>
              <a:rPr lang="ru-RU" dirty="0">
                <a:solidFill>
                  <a:srgbClr val="00B050"/>
                </a:solidFill>
              </a:rPr>
              <a:t>налоговых поступлений в республиканский бюджет с </a:t>
            </a:r>
            <a:r>
              <a:rPr lang="ru-RU" dirty="0" smtClean="0">
                <a:solidFill>
                  <a:srgbClr val="00B050"/>
                </a:solidFill>
              </a:rPr>
              <a:t>2010 </a:t>
            </a:r>
            <a:r>
              <a:rPr lang="ru-RU" dirty="0">
                <a:solidFill>
                  <a:srgbClr val="00B050"/>
                </a:solidFill>
              </a:rPr>
              <a:t>по </a:t>
            </a:r>
            <a:r>
              <a:rPr lang="ru-RU" dirty="0" smtClean="0">
                <a:solidFill>
                  <a:srgbClr val="00B050"/>
                </a:solidFill>
              </a:rPr>
              <a:t>2013 </a:t>
            </a:r>
            <a:r>
              <a:rPr lang="ru-RU" dirty="0">
                <a:solidFill>
                  <a:srgbClr val="00B050"/>
                </a:solidFill>
              </a:rPr>
              <a:t>годы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705141"/>
              </p:ext>
            </p:extLst>
          </p:nvPr>
        </p:nvGraphicFramePr>
        <p:xfrm>
          <a:off x="107504" y="1916832"/>
          <a:ext cx="8784975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115616" y="6381328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2010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6381328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2011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6381328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2012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380312" y="6381328"/>
            <a:ext cx="100811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2013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156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7704856" cy="1981200"/>
          </a:xfrm>
        </p:spPr>
        <p:txBody>
          <a:bodyPr/>
          <a:lstStyle/>
          <a:p>
            <a:pPr algn="r"/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Структура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</a:rPr>
              <a:t>поступлений в государственный бюджет налогов и платежей в 2012 году</a:t>
            </a: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931094"/>
              </p:ext>
            </p:extLst>
          </p:nvPr>
        </p:nvGraphicFramePr>
        <p:xfrm>
          <a:off x="179512" y="2169841"/>
          <a:ext cx="8784976" cy="446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37499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55243" y="88564"/>
            <a:ext cx="7704667" cy="883567"/>
          </a:xfrm>
        </p:spPr>
        <p:txBody>
          <a:bodyPr>
            <a:noAutofit/>
          </a:bodyPr>
          <a:lstStyle/>
          <a:p>
            <a:pPr algn="r"/>
            <a:r>
              <a:rPr lang="ru-RU" sz="3000" dirty="0" smtClean="0">
                <a:solidFill>
                  <a:schemeClr val="accent5">
                    <a:lumMod val="50000"/>
                  </a:schemeClr>
                </a:solidFill>
              </a:rPr>
              <a:t>Зарубежный опыт функционирования налоговой системы</a:t>
            </a:r>
            <a:endParaRPr lang="ru-RU" sz="3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90328"/>
              </p:ext>
            </p:extLst>
          </p:nvPr>
        </p:nvGraphicFramePr>
        <p:xfrm>
          <a:off x="251520" y="4149080"/>
          <a:ext cx="7776864" cy="2526096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160240"/>
                <a:gridCol w="1406500"/>
                <a:gridCol w="2188172"/>
                <a:gridCol w="2021952"/>
              </a:tblGrid>
              <a:tr h="2353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Общегосударственный бюджет</a:t>
                      </a:r>
                      <a:endParaRPr lang="ru-RU" sz="15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Местные бюджеты</a:t>
                      </a:r>
                      <a:endParaRPr lang="ru-RU" sz="15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Префектуральные</a:t>
                      </a: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бюджеты</a:t>
                      </a:r>
                      <a:endParaRPr lang="ru-RU" sz="15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Муниципальные бюджеты</a:t>
                      </a:r>
                      <a:endParaRPr lang="ru-RU" sz="15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77" marR="62077" marT="0" marB="0"/>
                </a:tc>
              </a:tr>
              <a:tr h="2068896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8755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Подоходный налог; </a:t>
                      </a:r>
                      <a:endParaRPr lang="ru-RU" sz="10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8755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Корпоративный налог;</a:t>
                      </a:r>
                      <a:endParaRPr lang="ru-RU" sz="10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8755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Налог на наследство и дарение;</a:t>
                      </a:r>
                      <a:endParaRPr lang="ru-RU" sz="1000" b="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8755" algn="l"/>
                        </a:tabLst>
                      </a:pPr>
                      <a:r>
                        <a:rPr lang="ru-RU" sz="1100" b="0" dirty="0">
                          <a:effectLst/>
                        </a:rPr>
                        <a:t>Налог на недвижимость.</a:t>
                      </a:r>
                      <a:endParaRPr lang="ru-RU" sz="1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83515" algn="l"/>
                        </a:tabLst>
                      </a:pPr>
                      <a:r>
                        <a:rPr lang="ru-RU" sz="1100">
                          <a:effectLst/>
                        </a:rPr>
                        <a:t>Налог на потребление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83515" algn="l"/>
                        </a:tabLst>
                      </a:pPr>
                      <a:r>
                        <a:rPr lang="ru-RU" sz="1100">
                          <a:effectLst/>
                        </a:rPr>
                        <a:t>Гербовый сбор.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65735" algn="l"/>
                        </a:tabLst>
                      </a:pPr>
                      <a:r>
                        <a:rPr lang="ru-RU" sz="1100">
                          <a:effectLst/>
                        </a:rPr>
                        <a:t>Налог на проживание в префектуре;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65735" algn="l"/>
                        </a:tabLst>
                      </a:pPr>
                      <a:r>
                        <a:rPr lang="ru-RU" sz="1100">
                          <a:effectLst/>
                        </a:rPr>
                        <a:t>Налог на предприятия в расчете на число занятых;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65735" algn="l"/>
                        </a:tabLst>
                      </a:pPr>
                      <a:r>
                        <a:rPr lang="ru-RU" sz="1100">
                          <a:effectLst/>
                        </a:rPr>
                        <a:t>Налог на приобретение собственности; 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65735" algn="l"/>
                        </a:tabLst>
                      </a:pPr>
                      <a:r>
                        <a:rPr lang="ru-RU" sz="1100">
                          <a:effectLst/>
                        </a:rPr>
                        <a:t>Налог на зрелищные мероприятия; </a:t>
                      </a:r>
                      <a:endParaRPr lang="ru-RU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65735" algn="l"/>
                        </a:tabLst>
                      </a:pPr>
                      <a:r>
                        <a:rPr lang="ru-RU" sz="1100">
                          <a:effectLst/>
                        </a:rPr>
                        <a:t>Налог на пользование природными ресурсами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7" marR="6207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2405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Налог на проживание;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2405" algn="l"/>
                        </a:tabLst>
                      </a:pPr>
                      <a:r>
                        <a:rPr lang="ru-RU" sz="1100" dirty="0">
                          <a:effectLst/>
                        </a:rPr>
                        <a:t>Существенный налог;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2405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Налог на легковые транспортные средства;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2405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Налог на земельную собственность;</a:t>
                      </a:r>
                      <a:endParaRPr lang="ru-RU" sz="10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  <a:tabLst>
                          <a:tab pos="192405" algn="l"/>
                        </a:tabLst>
                      </a:pPr>
                      <a:r>
                        <a:rPr lang="ru-RU" sz="1100" dirty="0">
                          <a:effectLst/>
                        </a:rPr>
                        <a:t>Налог на развитие городов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077" marR="62077" marT="0" marB="0"/>
                </a:tc>
              </a:tr>
            </a:tbl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355243" y="1023505"/>
            <a:ext cx="8468488" cy="2884652"/>
            <a:chOff x="355243" y="1023505"/>
            <a:chExt cx="8468488" cy="2884652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227451" y="1023505"/>
              <a:ext cx="4608512" cy="268561"/>
            </a:xfrm>
            <a:prstGeom prst="rect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>
                      <a:lumMod val="50000"/>
                    </a:schemeClr>
                  </a:solidFill>
                </a:rPr>
                <a:t>Особенности налоговой системы Японии</a:t>
              </a:r>
              <a:endParaRPr lang="ru-RU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55243" y="1462351"/>
              <a:ext cx="2592288" cy="79208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С</a:t>
              </a:r>
              <a:r>
                <a:rPr lang="ru-RU" sz="1200" dirty="0" smtClean="0">
                  <a:solidFill>
                    <a:schemeClr val="accent5">
                      <a:lumMod val="50000"/>
                    </a:schemeClr>
                  </a:solidFill>
                </a:rPr>
                <a:t>равнительно </a:t>
              </a: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невысокий по сравнению с другими промышленно развитыми  странами совокупный уровень налогового бремени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35563" y="3276618"/>
              <a:ext cx="2592288" cy="63153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Щ</a:t>
              </a:r>
              <a:r>
                <a:rPr lang="ru-RU" sz="1200" dirty="0" smtClean="0">
                  <a:solidFill>
                    <a:schemeClr val="accent5">
                      <a:lumMod val="50000"/>
                    </a:schemeClr>
                  </a:solidFill>
                </a:rPr>
                <a:t>адящий </a:t>
              </a: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режим налогообложения  крупных корпораций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931307" y="2390534"/>
              <a:ext cx="2592288" cy="652114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В</a:t>
              </a:r>
              <a:r>
                <a:rPr lang="ru-RU" sz="1200" dirty="0" smtClean="0">
                  <a:solidFill>
                    <a:schemeClr val="accent5">
                      <a:lumMod val="50000"/>
                    </a:schemeClr>
                  </a:solidFill>
                </a:rPr>
                <a:t>ысокое </a:t>
              </a: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бюджетное значение налога на доходы физических лиц и налога на прибыль корпораций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724128" y="2372690"/>
              <a:ext cx="2607692" cy="79208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П</a:t>
              </a:r>
              <a:r>
                <a:rPr lang="ru-RU" sz="1200" dirty="0" smtClean="0">
                  <a:solidFill>
                    <a:schemeClr val="accent5">
                      <a:lumMod val="50000"/>
                    </a:schemeClr>
                  </a:solidFill>
                </a:rPr>
                <a:t>оследовательное </a:t>
              </a: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проведение политики экономического стимулирования посредством предоставления налоговых льгот</a:t>
              </a: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6272950" y="1462351"/>
              <a:ext cx="2550781" cy="79208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О</a:t>
              </a:r>
              <a:r>
                <a:rPr lang="ru-RU" sz="1200" dirty="0" smtClean="0">
                  <a:solidFill>
                    <a:schemeClr val="accent5">
                      <a:lumMod val="50000"/>
                    </a:schemeClr>
                  </a:solidFill>
                </a:rPr>
                <a:t>бщая </a:t>
              </a:r>
              <a:r>
                <a:rPr lang="ru-RU" sz="1200" dirty="0">
                  <a:solidFill>
                    <a:schemeClr val="accent5">
                      <a:lumMod val="50000"/>
                    </a:schemeClr>
                  </a:solidFill>
                </a:rPr>
                <a:t>ориентация налоговой системы на прямые налоги в отличие от преимущественной роли косвенных</a:t>
              </a:r>
            </a:p>
          </p:txBody>
        </p:sp>
        <p:cxnSp>
          <p:nvCxnSpPr>
            <p:cNvPr id="13" name="Прямая со стрелкой 12"/>
            <p:cNvCxnSpPr>
              <a:stCxn id="7" idx="2"/>
            </p:cNvCxnSpPr>
            <p:nvPr/>
          </p:nvCxnSpPr>
          <p:spPr>
            <a:xfrm flipH="1">
              <a:off x="3523595" y="1292066"/>
              <a:ext cx="1008112" cy="109846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4557172" y="1292066"/>
              <a:ext cx="1166956" cy="108062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>
              <a:stCxn id="7" idx="2"/>
              <a:endCxn id="9" idx="0"/>
            </p:cNvCxnSpPr>
            <p:nvPr/>
          </p:nvCxnSpPr>
          <p:spPr>
            <a:xfrm>
              <a:off x="4531707" y="1292066"/>
              <a:ext cx="0" cy="198455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>
              <a:stCxn id="7" idx="2"/>
            </p:cNvCxnSpPr>
            <p:nvPr/>
          </p:nvCxnSpPr>
          <p:spPr>
            <a:xfrm>
              <a:off x="4531707" y="1292066"/>
              <a:ext cx="1741243" cy="16352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/>
            <p:cNvCxnSpPr>
              <a:stCxn id="7" idx="2"/>
            </p:cNvCxnSpPr>
            <p:nvPr/>
          </p:nvCxnSpPr>
          <p:spPr>
            <a:xfrm flipH="1">
              <a:off x="2940774" y="1292066"/>
              <a:ext cx="1590933" cy="16352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53126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406" y="59807"/>
            <a:ext cx="7909073" cy="959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lnSpc>
                <a:spcPct val="107000"/>
              </a:lnSpc>
              <a:spcAft>
                <a:spcPts val="0"/>
              </a:spcAft>
            </a:pPr>
            <a:r>
              <a:rPr lang="ru-RU" sz="2700" b="1" dirty="0">
                <a:solidFill>
                  <a:schemeClr val="accent1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Проблемы и перспективы развития налоговой политики Республики Казахстан</a:t>
            </a:r>
            <a:endParaRPr lang="ru-RU" sz="27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447476" y="1354363"/>
            <a:ext cx="8505205" cy="4710399"/>
            <a:chOff x="323527" y="-13789"/>
            <a:chExt cx="8505205" cy="471039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3131840" y="-13789"/>
              <a:ext cx="2880320" cy="562469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Проблемы налоговой политики</a:t>
              </a:r>
              <a:endPara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131840" y="4336570"/>
              <a:ext cx="2880320" cy="360040"/>
            </a:xfrm>
            <a:prstGeom prst="rect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5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Пути решения проблем</a:t>
              </a:r>
              <a:endPara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 стрелкой 7"/>
            <p:cNvCxnSpPr>
              <a:stCxn id="6" idx="2"/>
            </p:cNvCxnSpPr>
            <p:nvPr/>
          </p:nvCxnSpPr>
          <p:spPr>
            <a:xfrm flipH="1">
              <a:off x="4091320" y="548680"/>
              <a:ext cx="480680" cy="7236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9" name="Прямая со стрелкой 8"/>
            <p:cNvCxnSpPr>
              <a:stCxn id="6" idx="3"/>
            </p:cNvCxnSpPr>
            <p:nvPr/>
          </p:nvCxnSpPr>
          <p:spPr>
            <a:xfrm>
              <a:off x="6012160" y="267446"/>
              <a:ext cx="1259858" cy="7590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0" name="Прямая со стрелкой 9"/>
            <p:cNvCxnSpPr>
              <a:stCxn id="6" idx="2"/>
            </p:cNvCxnSpPr>
            <p:nvPr/>
          </p:nvCxnSpPr>
          <p:spPr>
            <a:xfrm>
              <a:off x="4572000" y="548680"/>
              <a:ext cx="468874" cy="72369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1" name="Прямая со стрелкой 10"/>
            <p:cNvCxnSpPr>
              <a:stCxn id="6" idx="1"/>
            </p:cNvCxnSpPr>
            <p:nvPr/>
          </p:nvCxnSpPr>
          <p:spPr>
            <a:xfrm flipH="1">
              <a:off x="1788088" y="267446"/>
              <a:ext cx="1343752" cy="75908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Прямая со стрелкой 11"/>
            <p:cNvCxnSpPr>
              <a:stCxn id="7" idx="3"/>
            </p:cNvCxnSpPr>
            <p:nvPr/>
          </p:nvCxnSpPr>
          <p:spPr>
            <a:xfrm flipV="1">
              <a:off x="6012160" y="3672525"/>
              <a:ext cx="1353037" cy="84406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Прямая со стрелкой 12"/>
            <p:cNvCxnSpPr>
              <a:stCxn id="7" idx="0"/>
            </p:cNvCxnSpPr>
            <p:nvPr/>
          </p:nvCxnSpPr>
          <p:spPr>
            <a:xfrm flipH="1" flipV="1">
              <a:off x="4091319" y="3714706"/>
              <a:ext cx="480681" cy="62186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4" name="Прямая со стрелкой 13"/>
            <p:cNvCxnSpPr>
              <a:stCxn id="7" idx="1"/>
            </p:cNvCxnSpPr>
            <p:nvPr/>
          </p:nvCxnSpPr>
          <p:spPr>
            <a:xfrm flipH="1" flipV="1">
              <a:off x="2195736" y="3998890"/>
              <a:ext cx="936104" cy="51770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5" name="Прямая со стрелкой 14"/>
            <p:cNvCxnSpPr>
              <a:stCxn id="7" idx="0"/>
            </p:cNvCxnSpPr>
            <p:nvPr/>
          </p:nvCxnSpPr>
          <p:spPr>
            <a:xfrm flipV="1">
              <a:off x="4572000" y="3567072"/>
              <a:ext cx="468874" cy="76949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658413" y="3382365"/>
              <a:ext cx="1800200" cy="616525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Перейти на ранее существующий кассовый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метод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572000" y="2122930"/>
              <a:ext cx="1917555" cy="143888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Установить ставки, которые бы не сталкивали интересы плательщиков и государства, качественная разработка системы предоставления скидок и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льгот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595141" y="2813126"/>
              <a:ext cx="1825352" cy="89107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Осуществление постепенного (временного) сокращения изъятий из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дохода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778972" y="2774265"/>
              <a:ext cx="2049760" cy="916363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Использование налоговых льгот только стимулирующих инвестиций и рост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производства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6507320" y="1046177"/>
              <a:ext cx="1591152" cy="549453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Огромное число налоговых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льгот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448477" y="1286566"/>
              <a:ext cx="1893912" cy="457443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Высокий уровень штрафных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санкций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640682" y="1282888"/>
              <a:ext cx="1642864" cy="679687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Завышенная совокупная налоговая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ставка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3527" y="1039249"/>
              <a:ext cx="2085351" cy="881510"/>
            </a:xfrm>
            <a:prstGeom prst="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Чрезмерное преобладание фискальной </a:t>
              </a:r>
              <a:r>
                <a:rPr lang="ru-RU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направленности</a:t>
              </a:r>
              <a:endParaRPr lang="ru-RU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Прямая со стрелкой 23"/>
            <p:cNvCxnSpPr>
              <a:stCxn id="23" idx="2"/>
              <a:endCxn id="16" idx="0"/>
            </p:cNvCxnSpPr>
            <p:nvPr/>
          </p:nvCxnSpPr>
          <p:spPr>
            <a:xfrm>
              <a:off x="1366203" y="1920759"/>
              <a:ext cx="192310" cy="146160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5" name="Прямая со стрелкой 24"/>
            <p:cNvCxnSpPr>
              <a:endCxn id="19" idx="0"/>
            </p:cNvCxnSpPr>
            <p:nvPr/>
          </p:nvCxnSpPr>
          <p:spPr>
            <a:xfrm>
              <a:off x="7562242" y="1595630"/>
              <a:ext cx="241610" cy="117863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6" name="Прямая со стрелкой 25"/>
            <p:cNvCxnSpPr>
              <a:endCxn id="17" idx="0"/>
            </p:cNvCxnSpPr>
            <p:nvPr/>
          </p:nvCxnSpPr>
          <p:spPr>
            <a:xfrm>
              <a:off x="5395433" y="1756785"/>
              <a:ext cx="135345" cy="3661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27" name="Прямая со стрелкой 26"/>
            <p:cNvCxnSpPr>
              <a:endCxn id="18" idx="0"/>
            </p:cNvCxnSpPr>
            <p:nvPr/>
          </p:nvCxnSpPr>
          <p:spPr>
            <a:xfrm>
              <a:off x="3471203" y="1920759"/>
              <a:ext cx="36614" cy="89236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3483250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004" y="188640"/>
            <a:ext cx="7772400" cy="1143000"/>
          </a:xfrm>
        </p:spPr>
        <p:txBody>
          <a:bodyPr/>
          <a:lstStyle/>
          <a:p>
            <a:pPr algn="r"/>
            <a:r>
              <a:rPr lang="ru-RU" sz="4000" dirty="0" smtClean="0"/>
              <a:t>Совершенствование налогового законодательства РК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8244408" cy="49906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ru-RU" sz="2500" dirty="0" smtClean="0"/>
              <a:t>Создать единую систему учета;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500" dirty="0" smtClean="0"/>
              <a:t>Перейти на ранее существующий кассовый метод;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500" dirty="0" smtClean="0"/>
              <a:t>Установить ставки, которые бы не отталкивали интересы плательщиков и государства, качественная разработка системы предоставления скидок и льгот;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500" dirty="0" smtClean="0"/>
              <a:t>Ограничить внесение поправок и корректировок в Инструкции и другие нормативные акты;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500" dirty="0" smtClean="0"/>
              <a:t>Разработка и введение административного кодекса, регламентирующего права и обязанности как налогоплательщика, так и работников налоговых служб;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500" dirty="0" smtClean="0"/>
              <a:t>Дальнейшее совершенствование информационно-технического обеспечения налоговых органов.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3509598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77724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607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251520" y="764704"/>
            <a:ext cx="8676964" cy="5316614"/>
            <a:chOff x="251520" y="764704"/>
            <a:chExt cx="8676964" cy="531661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31540" y="764704"/>
              <a:ext cx="7272808" cy="136815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/>
                <a:t>Налоги </a:t>
              </a:r>
              <a:r>
                <a:rPr lang="ru-RU" dirty="0" smtClean="0"/>
                <a:t>– обязательные</a:t>
              </a:r>
              <a:r>
                <a:rPr lang="ru-RU" dirty="0"/>
                <a:t>, безвозмездные, невозвратные, собираемые на регулярной основе платежи, взыскиваемые уполномоченными государственными учреждениями с целью удовлетворения потребностей государства в финансовых ресурсах.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231740" y="2348880"/>
              <a:ext cx="6696744" cy="1008112"/>
            </a:xfrm>
            <a:prstGeom prst="rect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Налоговая система </a:t>
              </a:r>
              <a:r>
                <a:rPr lang="ru-RU" dirty="0" smtClean="0"/>
                <a:t>РК – это </a:t>
              </a:r>
              <a:r>
                <a:rPr lang="ru-RU" dirty="0"/>
                <a:t>совокупность налогов и сборов, взимаемых с плательщиков в порядке и на условиях, определенных Налоговым </a:t>
              </a:r>
              <a:r>
                <a:rPr lang="ru-RU" dirty="0" smtClean="0"/>
                <a:t>кодексом Республики Казахстан.</a:t>
              </a:r>
              <a:endParaRPr lang="ru-RU" dirty="0"/>
            </a:p>
          </p:txBody>
        </p:sp>
        <p:sp>
          <p:nvSpPr>
            <p:cNvPr id="2" name="Прямоугольник 1"/>
            <p:cNvSpPr/>
            <p:nvPr/>
          </p:nvSpPr>
          <p:spPr>
            <a:xfrm>
              <a:off x="2231740" y="3717032"/>
              <a:ext cx="468052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Элементы налога</a:t>
              </a:r>
              <a:endParaRPr lang="ru-RU" dirty="0"/>
            </a:p>
          </p:txBody>
        </p:sp>
        <p:sp>
          <p:nvSpPr>
            <p:cNvPr id="3" name="Прямоугольник 2"/>
            <p:cNvSpPr/>
            <p:nvPr/>
          </p:nvSpPr>
          <p:spPr>
            <a:xfrm>
              <a:off x="251520" y="4365104"/>
              <a:ext cx="3960440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>
                      <a:lumMod val="25000"/>
                    </a:schemeClr>
                  </a:solidFill>
                </a:rPr>
                <a:t>Правовая основа налога</a:t>
              </a:r>
              <a:endParaRPr lang="ru-RU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51520" y="5007187"/>
              <a:ext cx="3960440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>
                      <a:lumMod val="25000"/>
                    </a:schemeClr>
                  </a:solidFill>
                </a:rPr>
                <a:t>Субъект налога</a:t>
              </a:r>
              <a:endParaRPr lang="ru-RU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932040" y="5027530"/>
              <a:ext cx="3960440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>
                      <a:lumMod val="25000"/>
                    </a:schemeClr>
                  </a:solidFill>
                </a:rPr>
                <a:t>Порядок уплаты налога</a:t>
              </a:r>
              <a:endParaRPr lang="ru-RU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51520" y="5649270"/>
              <a:ext cx="3960440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>
                      <a:lumMod val="25000"/>
                    </a:schemeClr>
                  </a:solidFill>
                </a:rPr>
                <a:t>Объект налога</a:t>
              </a:r>
              <a:endParaRPr lang="ru-RU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932040" y="5649270"/>
              <a:ext cx="3960440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>
                      <a:lumMod val="25000"/>
                    </a:schemeClr>
                  </a:solidFill>
                </a:rPr>
                <a:t>Льготы по налогу</a:t>
              </a:r>
              <a:endParaRPr lang="ru-RU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4932040" y="4365104"/>
              <a:ext cx="3960440" cy="432048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5">
                      <a:lumMod val="25000"/>
                    </a:schemeClr>
                  </a:solidFill>
                </a:rPr>
                <a:t>Норма налога</a:t>
              </a:r>
              <a:endParaRPr lang="ru-RU" dirty="0">
                <a:solidFill>
                  <a:schemeClr val="accent5">
                    <a:lumMod val="25000"/>
                  </a:schemeClr>
                </a:solidFill>
              </a:endParaRPr>
            </a:p>
          </p:txBody>
        </p:sp>
        <p:cxnSp>
          <p:nvCxnSpPr>
            <p:cNvPr id="12" name="Прямая со стрелкой 11"/>
            <p:cNvCxnSpPr>
              <a:stCxn id="2" idx="2"/>
            </p:cNvCxnSpPr>
            <p:nvPr/>
          </p:nvCxnSpPr>
          <p:spPr>
            <a:xfrm flipH="1">
              <a:off x="4211960" y="4221088"/>
              <a:ext cx="36004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>
              <a:stCxn id="2" idx="2"/>
              <a:endCxn id="6" idx="3"/>
            </p:cNvCxnSpPr>
            <p:nvPr/>
          </p:nvCxnSpPr>
          <p:spPr>
            <a:xfrm flipH="1">
              <a:off x="4211960" y="4221088"/>
              <a:ext cx="360040" cy="100212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stCxn id="2" idx="2"/>
            </p:cNvCxnSpPr>
            <p:nvPr/>
          </p:nvCxnSpPr>
          <p:spPr>
            <a:xfrm flipH="1">
              <a:off x="4211960" y="4221088"/>
              <a:ext cx="360040" cy="17281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2" idx="2"/>
              <a:endCxn id="10" idx="1"/>
            </p:cNvCxnSpPr>
            <p:nvPr/>
          </p:nvCxnSpPr>
          <p:spPr>
            <a:xfrm>
              <a:off x="4572000" y="4221088"/>
              <a:ext cx="360040" cy="36004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>
              <a:stCxn id="2" idx="2"/>
            </p:cNvCxnSpPr>
            <p:nvPr/>
          </p:nvCxnSpPr>
          <p:spPr>
            <a:xfrm>
              <a:off x="4572000" y="4221088"/>
              <a:ext cx="360040" cy="172819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4572000" y="4243326"/>
              <a:ext cx="360040" cy="95764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8635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Группа 91"/>
          <p:cNvGrpSpPr/>
          <p:nvPr/>
        </p:nvGrpSpPr>
        <p:grpSpPr>
          <a:xfrm>
            <a:off x="539552" y="260648"/>
            <a:ext cx="7776864" cy="6358881"/>
            <a:chOff x="539552" y="260648"/>
            <a:chExt cx="7776864" cy="6358881"/>
          </a:xfrm>
        </p:grpSpPr>
        <p:sp>
          <p:nvSpPr>
            <p:cNvPr id="4" name="Скругленный прямоугольник 3"/>
            <p:cNvSpPr/>
            <p:nvPr/>
          </p:nvSpPr>
          <p:spPr>
            <a:xfrm>
              <a:off x="539552" y="260648"/>
              <a:ext cx="352839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Экономические</a:t>
              </a:r>
              <a:endParaRPr lang="ru-RU" dirty="0"/>
            </a:p>
          </p:txBody>
        </p:sp>
        <p:sp>
          <p:nvSpPr>
            <p:cNvPr id="5" name="Скругленный прямоугольник 4"/>
            <p:cNvSpPr/>
            <p:nvPr/>
          </p:nvSpPr>
          <p:spPr>
            <a:xfrm>
              <a:off x="4788024" y="260648"/>
              <a:ext cx="3528392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Юридические</a:t>
              </a:r>
              <a:endParaRPr lang="ru-RU" dirty="0"/>
            </a:p>
          </p:txBody>
        </p:sp>
        <p:grpSp>
          <p:nvGrpSpPr>
            <p:cNvPr id="6" name="Группа 5"/>
            <p:cNvGrpSpPr/>
            <p:nvPr/>
          </p:nvGrpSpPr>
          <p:grpSpPr>
            <a:xfrm>
              <a:off x="966828" y="1124744"/>
              <a:ext cx="3101115" cy="794512"/>
              <a:chOff x="1951348" y="561179"/>
              <a:chExt cx="2373165" cy="794512"/>
            </a:xfrm>
          </p:grpSpPr>
          <p:sp>
            <p:nvSpPr>
              <p:cNvPr id="31" name="Скругленный прямоугольник 30"/>
              <p:cNvSpPr/>
              <p:nvPr/>
            </p:nvSpPr>
            <p:spPr>
              <a:xfrm>
                <a:off x="1951348" y="561179"/>
                <a:ext cx="2369514" cy="794512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2" name="Скругленный прямоугольник 4"/>
              <p:cNvSpPr/>
              <p:nvPr/>
            </p:nvSpPr>
            <p:spPr>
              <a:xfrm>
                <a:off x="1974180" y="640560"/>
                <a:ext cx="2350333" cy="63575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Характеристика налога в качестве платежа, осуществляемого обычно в виде денег</a:t>
                </a:r>
                <a:endParaRPr lang="ru-RU" sz="1500" kern="1200" dirty="0"/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966828" y="2022083"/>
              <a:ext cx="3096344" cy="327426"/>
              <a:chOff x="1951348" y="938538"/>
              <a:chExt cx="2369514" cy="327426"/>
            </a:xfrm>
          </p:grpSpPr>
          <p:sp>
            <p:nvSpPr>
              <p:cNvPr id="29" name="Скругленный прямоугольник 28"/>
              <p:cNvSpPr/>
              <p:nvPr/>
            </p:nvSpPr>
            <p:spPr>
              <a:xfrm>
                <a:off x="1951348" y="938538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338694"/>
                  <a:satOff val="-3424"/>
                  <a:lumOff val="351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Скругленный прямоугольник 6"/>
              <p:cNvSpPr/>
              <p:nvPr/>
            </p:nvSpPr>
            <p:spPr>
              <a:xfrm>
                <a:off x="1960938" y="948128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Безвозвратность</a:t>
                </a: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966828" y="2452336"/>
              <a:ext cx="3096344" cy="327426"/>
              <a:chOff x="1951348" y="1315897"/>
              <a:chExt cx="2369514" cy="327426"/>
            </a:xfrm>
          </p:grpSpPr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1951348" y="1315897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677388"/>
                  <a:satOff val="-6848"/>
                  <a:lumOff val="7038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8" name="Скругленный прямоугольник 8"/>
              <p:cNvSpPr/>
              <p:nvPr/>
            </p:nvSpPr>
            <p:spPr>
              <a:xfrm>
                <a:off x="1960938" y="1325487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err="1" smtClean="0"/>
                  <a:t>Безэквивалентность</a:t>
                </a:r>
                <a:endParaRPr lang="ru-RU" sz="1500" kern="1200" dirty="0" smtClean="0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966828" y="2882589"/>
              <a:ext cx="3096344" cy="327426"/>
              <a:chOff x="1951348" y="1693256"/>
              <a:chExt cx="2369514" cy="327426"/>
            </a:xfrm>
          </p:grpSpPr>
          <p:sp>
            <p:nvSpPr>
              <p:cNvPr id="25" name="Скругленный прямоугольник 24"/>
              <p:cNvSpPr/>
              <p:nvPr/>
            </p:nvSpPr>
            <p:spPr>
              <a:xfrm>
                <a:off x="1951348" y="1693256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1016082"/>
                  <a:satOff val="-10273"/>
                  <a:lumOff val="1055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6" name="Скругленный прямоугольник 10"/>
              <p:cNvSpPr/>
              <p:nvPr/>
            </p:nvSpPr>
            <p:spPr>
              <a:xfrm>
                <a:off x="1960938" y="1702846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Наличие объекта обложения</a:t>
                </a:r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966828" y="3289497"/>
              <a:ext cx="3096344" cy="327426"/>
              <a:chOff x="1951348" y="2070615"/>
              <a:chExt cx="2369514" cy="327426"/>
            </a:xfrm>
          </p:grpSpPr>
          <p:sp>
            <p:nvSpPr>
              <p:cNvPr id="23" name="Скругленный прямоугольник 22"/>
              <p:cNvSpPr/>
              <p:nvPr/>
            </p:nvSpPr>
            <p:spPr>
              <a:xfrm>
                <a:off x="1951348" y="2070615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1354776"/>
                  <a:satOff val="-13697"/>
                  <a:lumOff val="14076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4" name="Скругленный прямоугольник 12"/>
              <p:cNvSpPr/>
              <p:nvPr/>
            </p:nvSpPr>
            <p:spPr>
              <a:xfrm>
                <a:off x="1960938" y="2080205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Определенность субъекта налога</a:t>
                </a:r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966828" y="3696984"/>
              <a:ext cx="3096344" cy="372564"/>
              <a:chOff x="1951348" y="2447974"/>
              <a:chExt cx="2369514" cy="372564"/>
            </a:xfrm>
          </p:grpSpPr>
          <p:sp>
            <p:nvSpPr>
              <p:cNvPr id="21" name="Скругленный прямоугольник 20"/>
              <p:cNvSpPr/>
              <p:nvPr/>
            </p:nvSpPr>
            <p:spPr>
              <a:xfrm>
                <a:off x="1951348" y="2447974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1693470"/>
                  <a:satOff val="-17121"/>
                  <a:lumOff val="17595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2" name="Скругленный прямоугольник 14"/>
              <p:cNvSpPr/>
              <p:nvPr/>
            </p:nvSpPr>
            <p:spPr>
              <a:xfrm>
                <a:off x="1960938" y="2512292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Определенность размера налога</a:t>
                </a:r>
              </a:p>
            </p:txBody>
          </p:sp>
        </p:grpSp>
        <p:grpSp>
          <p:nvGrpSpPr>
            <p:cNvPr id="12" name="Группа 11"/>
            <p:cNvGrpSpPr/>
            <p:nvPr/>
          </p:nvGrpSpPr>
          <p:grpSpPr>
            <a:xfrm>
              <a:off x="979360" y="4119481"/>
              <a:ext cx="3096344" cy="327426"/>
              <a:chOff x="1951348" y="2825333"/>
              <a:chExt cx="2369514" cy="327426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1951348" y="2825333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2032164"/>
                  <a:satOff val="-20545"/>
                  <a:lumOff val="21114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0" name="Скругленный прямоугольник 16"/>
              <p:cNvSpPr/>
              <p:nvPr/>
            </p:nvSpPr>
            <p:spPr>
              <a:xfrm>
                <a:off x="1960938" y="2834923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Фиксированные сроки уплаты</a:t>
                </a:r>
              </a:p>
            </p:txBody>
          </p:sp>
        </p:grpSp>
        <p:grpSp>
          <p:nvGrpSpPr>
            <p:cNvPr id="13" name="Группа 12"/>
            <p:cNvGrpSpPr/>
            <p:nvPr/>
          </p:nvGrpSpPr>
          <p:grpSpPr>
            <a:xfrm>
              <a:off x="966828" y="4544112"/>
              <a:ext cx="3096344" cy="327426"/>
              <a:chOff x="1951348" y="3202692"/>
              <a:chExt cx="2369514" cy="327426"/>
            </a:xfrm>
          </p:grpSpPr>
          <p:sp>
            <p:nvSpPr>
              <p:cNvPr id="17" name="Скругленный прямоугольник 16"/>
              <p:cNvSpPr/>
              <p:nvPr/>
            </p:nvSpPr>
            <p:spPr>
              <a:xfrm>
                <a:off x="1951348" y="3202692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2370859"/>
                  <a:satOff val="-23969"/>
                  <a:lumOff val="24633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8" name="Скругленный прямоугольник 18"/>
              <p:cNvSpPr/>
              <p:nvPr/>
            </p:nvSpPr>
            <p:spPr>
              <a:xfrm>
                <a:off x="1960938" y="3212282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Стабильный характер налоговых отношений</a:t>
                </a:r>
              </a:p>
            </p:txBody>
          </p:sp>
        </p:grpSp>
        <p:grpSp>
          <p:nvGrpSpPr>
            <p:cNvPr id="14" name="Группа 13"/>
            <p:cNvGrpSpPr/>
            <p:nvPr/>
          </p:nvGrpSpPr>
          <p:grpSpPr>
            <a:xfrm>
              <a:off x="966828" y="4963906"/>
              <a:ext cx="3096344" cy="327426"/>
              <a:chOff x="1951348" y="3580051"/>
              <a:chExt cx="2369514" cy="327426"/>
            </a:xfrm>
          </p:grpSpPr>
          <p:sp>
            <p:nvSpPr>
              <p:cNvPr id="15" name="Скругленный прямоугольник 14"/>
              <p:cNvSpPr/>
              <p:nvPr/>
            </p:nvSpPr>
            <p:spPr>
              <a:xfrm>
                <a:off x="1951348" y="3580051"/>
                <a:ext cx="2369514" cy="327426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2709553"/>
                  <a:satOff val="-27394"/>
                  <a:lumOff val="28152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6" name="Скругленный прямоугольник 20"/>
              <p:cNvSpPr/>
              <p:nvPr/>
            </p:nvSpPr>
            <p:spPr>
              <a:xfrm>
                <a:off x="1960938" y="3589641"/>
                <a:ext cx="2350334" cy="30824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8575" tIns="19050" rIns="28575" bIns="19050" numCol="1" spcCol="1270" anchor="ctr" anchorCtr="0">
                <a:noAutofit/>
              </a:bodyPr>
              <a:lstStyle/>
              <a:p>
                <a:pPr lvl="0" algn="ctr" defTabSz="6667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500" kern="1200" dirty="0" smtClean="0"/>
                  <a:t>Налог является доходом государства</a:t>
                </a:r>
              </a:p>
            </p:txBody>
          </p:sp>
        </p:grpSp>
        <p:cxnSp>
          <p:nvCxnSpPr>
            <p:cNvPr id="34" name="Прямая соединительная линия 33"/>
            <p:cNvCxnSpPr/>
            <p:nvPr/>
          </p:nvCxnSpPr>
          <p:spPr>
            <a:xfrm>
              <a:off x="683568" y="764704"/>
              <a:ext cx="0" cy="43629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>
              <a:off x="4932040" y="764703"/>
              <a:ext cx="0" cy="564449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>
              <a:off x="683568" y="1522000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/>
            <p:nvPr/>
          </p:nvCxnSpPr>
          <p:spPr>
            <a:xfrm>
              <a:off x="696100" y="2185796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692063" y="2616049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 стрелкой 39"/>
            <p:cNvCxnSpPr/>
            <p:nvPr/>
          </p:nvCxnSpPr>
          <p:spPr>
            <a:xfrm>
              <a:off x="692063" y="3046302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683568" y="3453210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692063" y="3845250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683568" y="4687896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 стрелкой 43"/>
            <p:cNvCxnSpPr/>
            <p:nvPr/>
          </p:nvCxnSpPr>
          <p:spPr>
            <a:xfrm>
              <a:off x="692063" y="4283194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674579" y="5127618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" name="Группа 45"/>
            <p:cNvGrpSpPr/>
            <p:nvPr/>
          </p:nvGrpSpPr>
          <p:grpSpPr>
            <a:xfrm>
              <a:off x="5223794" y="1124744"/>
              <a:ext cx="2845939" cy="420660"/>
              <a:chOff x="4420728" y="559863"/>
              <a:chExt cx="2845939" cy="420660"/>
            </a:xfrm>
          </p:grpSpPr>
          <p:sp>
            <p:nvSpPr>
              <p:cNvPr id="77" name="Скругленный прямоугольник 76"/>
              <p:cNvSpPr/>
              <p:nvPr/>
            </p:nvSpPr>
            <p:spPr>
              <a:xfrm>
                <a:off x="4420728" y="559863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3048247"/>
                  <a:satOff val="-30818"/>
                  <a:lumOff val="31671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8" name="Скругленный прямоугольник 4"/>
              <p:cNvSpPr/>
              <p:nvPr/>
            </p:nvSpPr>
            <p:spPr>
              <a:xfrm>
                <a:off x="4433049" y="572184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Установление налога государством</a:t>
                </a:r>
                <a:endParaRPr lang="ru-RU" sz="1300" kern="1200" dirty="0"/>
              </a:p>
            </p:txBody>
          </p:sp>
        </p:grpSp>
        <p:grpSp>
          <p:nvGrpSpPr>
            <p:cNvPr id="47" name="Группа 46"/>
            <p:cNvGrpSpPr/>
            <p:nvPr/>
          </p:nvGrpSpPr>
          <p:grpSpPr>
            <a:xfrm>
              <a:off x="5223794" y="1640027"/>
              <a:ext cx="2845939" cy="420660"/>
              <a:chOff x="4420728" y="1030456"/>
              <a:chExt cx="2845939" cy="420660"/>
            </a:xfrm>
          </p:grpSpPr>
          <p:sp>
            <p:nvSpPr>
              <p:cNvPr id="75" name="Скругленный прямоугольник 74"/>
              <p:cNvSpPr/>
              <p:nvPr/>
            </p:nvSpPr>
            <p:spPr>
              <a:xfrm>
                <a:off x="4420728" y="1030456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3386941"/>
                  <a:satOff val="-34242"/>
                  <a:lumOff val="35191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6" name="Скругленный прямоугольник 6"/>
              <p:cNvSpPr/>
              <p:nvPr/>
            </p:nvSpPr>
            <p:spPr>
              <a:xfrm>
                <a:off x="4433049" y="1042777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Существование налога только в правовой форме</a:t>
                </a:r>
                <a:endParaRPr lang="ru-RU" sz="1300" kern="1200" dirty="0"/>
              </a:p>
            </p:txBody>
          </p:sp>
        </p:grpSp>
        <p:grpSp>
          <p:nvGrpSpPr>
            <p:cNvPr id="48" name="Группа 47"/>
            <p:cNvGrpSpPr/>
            <p:nvPr/>
          </p:nvGrpSpPr>
          <p:grpSpPr>
            <a:xfrm>
              <a:off x="5223794" y="2159686"/>
              <a:ext cx="2845939" cy="420660"/>
              <a:chOff x="4420728" y="1501050"/>
              <a:chExt cx="2845939" cy="420660"/>
            </a:xfrm>
          </p:grpSpPr>
          <p:sp>
            <p:nvSpPr>
              <p:cNvPr id="73" name="Скругленный прямоугольник 72"/>
              <p:cNvSpPr/>
              <p:nvPr/>
            </p:nvSpPr>
            <p:spPr>
              <a:xfrm>
                <a:off x="4420728" y="1501050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3725635"/>
                  <a:satOff val="-37666"/>
                  <a:lumOff val="3871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4" name="Скругленный прямоугольник 8"/>
              <p:cNvSpPr/>
              <p:nvPr/>
            </p:nvSpPr>
            <p:spPr>
              <a:xfrm>
                <a:off x="4433049" y="1513371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Принудительный характер</a:t>
                </a:r>
                <a:endParaRPr lang="ru-RU" sz="1300" kern="1200" dirty="0"/>
              </a:p>
            </p:txBody>
          </p:sp>
        </p:grpSp>
        <p:grpSp>
          <p:nvGrpSpPr>
            <p:cNvPr id="49" name="Группа 48"/>
            <p:cNvGrpSpPr/>
            <p:nvPr/>
          </p:nvGrpSpPr>
          <p:grpSpPr>
            <a:xfrm>
              <a:off x="5223794" y="2672259"/>
              <a:ext cx="2845939" cy="420660"/>
              <a:chOff x="4420728" y="1971644"/>
              <a:chExt cx="2845939" cy="420660"/>
            </a:xfrm>
          </p:grpSpPr>
          <p:sp>
            <p:nvSpPr>
              <p:cNvPr id="71" name="Скругленный прямоугольник 70"/>
              <p:cNvSpPr/>
              <p:nvPr/>
            </p:nvSpPr>
            <p:spPr>
              <a:xfrm>
                <a:off x="4420728" y="1971644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4064329"/>
                  <a:satOff val="-41091"/>
                  <a:lumOff val="42229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2" name="Скругленный прямоугольник 10"/>
              <p:cNvSpPr/>
              <p:nvPr/>
            </p:nvSpPr>
            <p:spPr>
              <a:xfrm>
                <a:off x="4433049" y="1983965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Правомерное изъятие денег</a:t>
                </a:r>
                <a:endParaRPr lang="ru-RU" sz="1300" kern="1200" dirty="0"/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>
              <a:off x="5223794" y="3182665"/>
              <a:ext cx="2845939" cy="420660"/>
              <a:chOff x="4420728" y="2442238"/>
              <a:chExt cx="2845939" cy="420660"/>
            </a:xfrm>
          </p:grpSpPr>
          <p:sp>
            <p:nvSpPr>
              <p:cNvPr id="69" name="Скругленный прямоугольник 68"/>
              <p:cNvSpPr/>
              <p:nvPr/>
            </p:nvSpPr>
            <p:spPr>
              <a:xfrm>
                <a:off x="4420728" y="2442238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4403023"/>
                  <a:satOff val="-44515"/>
                  <a:lumOff val="45748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0" name="Скругленный прямоугольник 12"/>
              <p:cNvSpPr/>
              <p:nvPr/>
            </p:nvSpPr>
            <p:spPr>
              <a:xfrm>
                <a:off x="4433049" y="2454559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Наличие государственного контроля за уплатой налога</a:t>
                </a:r>
                <a:endParaRPr lang="ru-RU" sz="1300" kern="1200" dirty="0"/>
              </a:p>
            </p:txBody>
          </p:sp>
        </p:grpSp>
        <p:grpSp>
          <p:nvGrpSpPr>
            <p:cNvPr id="51" name="Группа 50"/>
            <p:cNvGrpSpPr/>
            <p:nvPr/>
          </p:nvGrpSpPr>
          <p:grpSpPr>
            <a:xfrm>
              <a:off x="5223794" y="3693071"/>
              <a:ext cx="2845939" cy="420660"/>
              <a:chOff x="4420728" y="2912831"/>
              <a:chExt cx="2845939" cy="420660"/>
            </a:xfrm>
          </p:grpSpPr>
          <p:sp>
            <p:nvSpPr>
              <p:cNvPr id="67" name="Скругленный прямоугольник 66"/>
              <p:cNvSpPr/>
              <p:nvPr/>
            </p:nvSpPr>
            <p:spPr>
              <a:xfrm>
                <a:off x="4420728" y="2912831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4741717"/>
                  <a:satOff val="-47939"/>
                  <a:lumOff val="49267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8" name="Скругленный прямоугольник 14"/>
              <p:cNvSpPr/>
              <p:nvPr/>
            </p:nvSpPr>
            <p:spPr>
              <a:xfrm>
                <a:off x="4433049" y="2925152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Законность</a:t>
                </a:r>
                <a:endParaRPr lang="ru-RU" sz="1300" kern="1200" dirty="0"/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5223794" y="4192126"/>
              <a:ext cx="2845939" cy="420660"/>
              <a:chOff x="4420728" y="3383425"/>
              <a:chExt cx="2845939" cy="420660"/>
            </a:xfrm>
          </p:grpSpPr>
          <p:sp>
            <p:nvSpPr>
              <p:cNvPr id="65" name="Скругленный прямоугольник 64"/>
              <p:cNvSpPr/>
              <p:nvPr/>
            </p:nvSpPr>
            <p:spPr>
              <a:xfrm>
                <a:off x="4420728" y="3383425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5080411"/>
                  <a:satOff val="-51363"/>
                  <a:lumOff val="52786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6" name="Скругленный прямоугольник 16"/>
              <p:cNvSpPr/>
              <p:nvPr/>
            </p:nvSpPr>
            <p:spPr>
              <a:xfrm>
                <a:off x="4433049" y="3395746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Обеспечение уплаты налога мерами государственной ответственности</a:t>
                </a:r>
                <a:endParaRPr lang="ru-RU" sz="1300" kern="1200" dirty="0"/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5223794" y="4685325"/>
              <a:ext cx="2845939" cy="420660"/>
              <a:chOff x="4420728" y="3854019"/>
              <a:chExt cx="2845939" cy="420660"/>
            </a:xfrm>
          </p:grpSpPr>
          <p:sp>
            <p:nvSpPr>
              <p:cNvPr id="63" name="Скругленный прямоугольник 62"/>
              <p:cNvSpPr/>
              <p:nvPr/>
            </p:nvSpPr>
            <p:spPr>
              <a:xfrm>
                <a:off x="4420728" y="3854019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5419106"/>
                  <a:satOff val="-54787"/>
                  <a:lumOff val="56305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4" name="Скругленный прямоугольник 18"/>
              <p:cNvSpPr/>
              <p:nvPr/>
            </p:nvSpPr>
            <p:spPr>
              <a:xfrm>
                <a:off x="4433049" y="3866340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Порождение налогов стабильных финансовых обязательств</a:t>
                </a:r>
                <a:endParaRPr lang="ru-RU" sz="1300" kern="1200" dirty="0"/>
              </a:p>
            </p:txBody>
          </p:sp>
        </p:grpSp>
        <p:grpSp>
          <p:nvGrpSpPr>
            <p:cNvPr id="54" name="Группа 53"/>
            <p:cNvGrpSpPr/>
            <p:nvPr/>
          </p:nvGrpSpPr>
          <p:grpSpPr>
            <a:xfrm>
              <a:off x="5223794" y="5192096"/>
              <a:ext cx="2845939" cy="420660"/>
              <a:chOff x="4420728" y="4324613"/>
              <a:chExt cx="2845939" cy="420660"/>
            </a:xfrm>
          </p:grpSpPr>
          <p:sp>
            <p:nvSpPr>
              <p:cNvPr id="61" name="Скругленный прямоугольник 60"/>
              <p:cNvSpPr/>
              <p:nvPr/>
            </p:nvSpPr>
            <p:spPr>
              <a:xfrm>
                <a:off x="4420728" y="4324613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5757800"/>
                  <a:satOff val="-58212"/>
                  <a:lumOff val="59824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2" name="Скругленный прямоугольник 20"/>
              <p:cNvSpPr/>
              <p:nvPr/>
            </p:nvSpPr>
            <p:spPr>
              <a:xfrm>
                <a:off x="4433049" y="4336934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Уплата налогов – юридическая обязанность</a:t>
                </a:r>
                <a:endParaRPr lang="ru-RU" sz="1300" kern="1200" dirty="0"/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5223794" y="5696253"/>
              <a:ext cx="2845939" cy="420660"/>
              <a:chOff x="4420728" y="4795206"/>
              <a:chExt cx="2845939" cy="420660"/>
            </a:xfrm>
          </p:grpSpPr>
          <p:sp>
            <p:nvSpPr>
              <p:cNvPr id="59" name="Скругленный прямоугольник 58"/>
              <p:cNvSpPr/>
              <p:nvPr/>
            </p:nvSpPr>
            <p:spPr>
              <a:xfrm>
                <a:off x="4420728" y="4795206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6096494"/>
                  <a:satOff val="-61636"/>
                  <a:lumOff val="63343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0" name="Скругленный прямоугольник 22"/>
              <p:cNvSpPr/>
              <p:nvPr/>
            </p:nvSpPr>
            <p:spPr>
              <a:xfrm>
                <a:off x="4433049" y="4807527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Обязательный платеж</a:t>
                </a:r>
                <a:endParaRPr lang="ru-RU" sz="1300" kern="1200" dirty="0"/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5223794" y="6198869"/>
              <a:ext cx="2845939" cy="420660"/>
              <a:chOff x="4420728" y="5265800"/>
              <a:chExt cx="2845939" cy="420660"/>
            </a:xfrm>
          </p:grpSpPr>
          <p:sp>
            <p:nvSpPr>
              <p:cNvPr id="57" name="Скругленный прямоугольник 56"/>
              <p:cNvSpPr/>
              <p:nvPr/>
            </p:nvSpPr>
            <p:spPr>
              <a:xfrm>
                <a:off x="4420728" y="5265800"/>
                <a:ext cx="2845939" cy="420660"/>
              </a:xfrm>
              <a:prstGeom prst="roundRect">
                <a:avLst>
                  <a:gd name="adj" fmla="val 10000"/>
                </a:avLst>
              </a:prstGeom>
            </p:spPr>
            <p:style>
              <a:lnRef idx="2">
                <a:schemeClr val="accent4">
                  <a:hueOff val="6435188"/>
                  <a:satOff val="-65060"/>
                  <a:lumOff val="66862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8" name="Скругленный прямоугольник 24"/>
              <p:cNvSpPr/>
              <p:nvPr/>
            </p:nvSpPr>
            <p:spPr>
              <a:xfrm>
                <a:off x="4433049" y="5278121"/>
                <a:ext cx="2821297" cy="39601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4765" tIns="16510" rIns="24765" bIns="16510" numCol="1" spcCol="1270" anchor="ctr" anchorCtr="0">
                <a:noAutofit/>
              </a:bodyPr>
              <a:lstStyle/>
              <a:p>
                <a:pPr lvl="0" algn="ctr" defTabSz="577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ru-RU" sz="1300" kern="1200" dirty="0" smtClean="0"/>
                  <a:t>Налог – продукт одностороннего волеизъявления государства</a:t>
                </a:r>
                <a:endParaRPr lang="ru-RU" sz="1300" kern="1200" dirty="0"/>
              </a:p>
            </p:txBody>
          </p:sp>
        </p:grpSp>
        <p:cxnSp>
          <p:nvCxnSpPr>
            <p:cNvPr id="81" name="Прямая со стрелкой 80"/>
            <p:cNvCxnSpPr/>
            <p:nvPr/>
          </p:nvCxnSpPr>
          <p:spPr>
            <a:xfrm>
              <a:off x="4952855" y="1335074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 стрелкой 81"/>
            <p:cNvCxnSpPr/>
            <p:nvPr/>
          </p:nvCxnSpPr>
          <p:spPr>
            <a:xfrm>
              <a:off x="4940534" y="1850357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 стрелкой 82"/>
            <p:cNvCxnSpPr/>
            <p:nvPr/>
          </p:nvCxnSpPr>
          <p:spPr>
            <a:xfrm>
              <a:off x="4932040" y="4436650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Прямая со стрелкой 83"/>
            <p:cNvCxnSpPr/>
            <p:nvPr/>
          </p:nvCxnSpPr>
          <p:spPr>
            <a:xfrm>
              <a:off x="4952855" y="3392995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 стрелкой 84"/>
            <p:cNvCxnSpPr/>
            <p:nvPr/>
          </p:nvCxnSpPr>
          <p:spPr>
            <a:xfrm>
              <a:off x="4932040" y="2370016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 стрелкой 85"/>
            <p:cNvCxnSpPr/>
            <p:nvPr/>
          </p:nvCxnSpPr>
          <p:spPr>
            <a:xfrm>
              <a:off x="4932040" y="2882589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 стрелкой 86"/>
            <p:cNvCxnSpPr/>
            <p:nvPr/>
          </p:nvCxnSpPr>
          <p:spPr>
            <a:xfrm>
              <a:off x="4940534" y="3918300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 стрелкой 87"/>
            <p:cNvCxnSpPr/>
            <p:nvPr/>
          </p:nvCxnSpPr>
          <p:spPr>
            <a:xfrm>
              <a:off x="4941940" y="5437618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 стрелкой 88"/>
            <p:cNvCxnSpPr/>
            <p:nvPr/>
          </p:nvCxnSpPr>
          <p:spPr>
            <a:xfrm>
              <a:off x="4932040" y="5906583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 стрелкой 89"/>
            <p:cNvCxnSpPr/>
            <p:nvPr/>
          </p:nvCxnSpPr>
          <p:spPr>
            <a:xfrm>
              <a:off x="4932040" y="4954274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 стрелкой 90"/>
            <p:cNvCxnSpPr/>
            <p:nvPr/>
          </p:nvCxnSpPr>
          <p:spPr>
            <a:xfrm>
              <a:off x="4932040" y="6409199"/>
              <a:ext cx="28326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Овал 92"/>
          <p:cNvSpPr/>
          <p:nvPr/>
        </p:nvSpPr>
        <p:spPr>
          <a:xfrm>
            <a:off x="516977" y="5427829"/>
            <a:ext cx="3888432" cy="116959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500" dirty="0" smtClean="0">
                <a:solidFill>
                  <a:schemeClr val="accent1">
                    <a:lumMod val="50000"/>
                  </a:schemeClr>
                </a:solidFill>
              </a:rPr>
              <a:t>Признаки налога</a:t>
            </a:r>
            <a:endParaRPr lang="ru-RU" sz="3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38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5736" y="260648"/>
            <a:ext cx="44644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 налогов и других обязательных платежей в бюджет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24744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1124744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Сборы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9744" y="1678650"/>
            <a:ext cx="1440160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КПН</a:t>
            </a:r>
            <a:endParaRPr lang="ru-RU" sz="13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30996" y="2173505"/>
            <a:ext cx="1440160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ИПН</a:t>
            </a:r>
            <a:endParaRPr lang="ru-RU" sz="13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9744" y="2668360"/>
            <a:ext cx="1440160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НДС</a:t>
            </a:r>
            <a:endParaRPr lang="ru-RU" sz="13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9744" y="3163215"/>
            <a:ext cx="1440160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Акцизы</a:t>
            </a:r>
            <a:endParaRPr lang="ru-RU" sz="13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0996" y="3658540"/>
            <a:ext cx="1836748" cy="7307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Налоги и специальные платежи </a:t>
            </a:r>
            <a:r>
              <a:rPr lang="ru-RU" sz="1300" dirty="0" err="1" smtClean="0"/>
              <a:t>недропользователей</a:t>
            </a:r>
            <a:endParaRPr lang="ru-RU" sz="13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23719" y="4500952"/>
            <a:ext cx="1440160" cy="36004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Социальный налог</a:t>
            </a:r>
            <a:endParaRPr lang="ru-RU" sz="13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3719" y="4934494"/>
            <a:ext cx="1440160" cy="48530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Земельный налог</a:t>
            </a:r>
            <a:endParaRPr lang="ru-RU" sz="13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3719" y="5513446"/>
            <a:ext cx="1440160" cy="69843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Налог на транспортные средства</a:t>
            </a:r>
            <a:endParaRPr lang="ru-RU" sz="13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9744" y="6305532"/>
            <a:ext cx="1440160" cy="4824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Налог на имущество</a:t>
            </a:r>
            <a:endParaRPr lang="ru-RU" sz="13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197659" y="1492948"/>
            <a:ext cx="0" cy="50619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1"/>
          </p:cNvCxnSpPr>
          <p:nvPr/>
        </p:nvCxnSpPr>
        <p:spPr>
          <a:xfrm>
            <a:off x="197659" y="185867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98911" y="284838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98911" y="235352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98911" y="334323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98910" y="517714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09500" y="402392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98910" y="469739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20506" y="5862664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197659" y="6554903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Скругленный прямоугольник 31"/>
          <p:cNvSpPr/>
          <p:nvPr/>
        </p:nvSpPr>
        <p:spPr>
          <a:xfrm>
            <a:off x="3519781" y="1677511"/>
            <a:ext cx="5040560" cy="30075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государственную регистрацию юридических лиц</a:t>
            </a:r>
            <a:endParaRPr lang="ru-RU" sz="13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519781" y="2046804"/>
            <a:ext cx="5436096" cy="4263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государственную регистрацию радиоэлектронных средств и высокочастотных устройств</a:t>
            </a:r>
            <a:endParaRPr lang="ru-RU" sz="13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519781" y="2541660"/>
            <a:ext cx="5436096" cy="4263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государственную регистрацию механических транспортных средств и прицепов</a:t>
            </a:r>
            <a:endParaRPr lang="ru-RU" sz="13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519781" y="3036516"/>
            <a:ext cx="5436096" cy="4263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государственную регистрацию морских, речных и маломерных судов</a:t>
            </a:r>
            <a:endParaRPr lang="ru-RU" sz="13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519781" y="3531372"/>
            <a:ext cx="5436096" cy="33307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государственную регистрацию гражданских воздушных судов</a:t>
            </a:r>
            <a:endParaRPr lang="ru-RU" sz="13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3519781" y="3926780"/>
            <a:ext cx="5436096" cy="22569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государственную регистрацию лекарственных средств</a:t>
            </a:r>
            <a:endParaRPr lang="ru-RU" sz="13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519781" y="4239112"/>
            <a:ext cx="5436096" cy="27340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проезд автотранспортных средств по территории РК</a:t>
            </a:r>
            <a:endParaRPr lang="ru-RU" sz="13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3519781" y="4592816"/>
            <a:ext cx="5436096" cy="42375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государственную регистрацию индивидуальных предпринимателей</a:t>
            </a:r>
            <a:endParaRPr lang="ru-RU" sz="1300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519781" y="5096872"/>
            <a:ext cx="2160240" cy="25431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с аукционов</a:t>
            </a:r>
            <a:endParaRPr lang="ru-RU" sz="1300" dirty="0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3519781" y="5422408"/>
            <a:ext cx="2160240" cy="24223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Гербовый сбор</a:t>
            </a:r>
            <a:endParaRPr lang="ru-RU" sz="1300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548871" y="5735868"/>
            <a:ext cx="2131150" cy="28881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Лицензионный сбор</a:t>
            </a:r>
            <a:endParaRPr lang="ru-RU" sz="1300" dirty="0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519781" y="6095907"/>
            <a:ext cx="5436096" cy="5048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Сбор за выдачу разрешения на использование радиочастотного спектра телевизионным и радиовещательным организациям</a:t>
            </a:r>
            <a:endParaRPr lang="ru-RU" sz="1300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275856" y="1492948"/>
            <a:ext cx="11840" cy="4960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275856" y="1815316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275856" y="2331076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275856" y="2839378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287696" y="402392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287696" y="334323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275856" y="4389312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275856" y="365854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287696" y="5521326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287696" y="4860992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287696" y="5190555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275856" y="6453336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3287696" y="5862664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flipH="1">
            <a:off x="1691680" y="836712"/>
            <a:ext cx="864096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3635896" y="836712"/>
            <a:ext cx="72008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696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260648"/>
            <a:ext cx="446449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Виды налогов и других обязательных платежей в бюджет (продолжение)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1611" y="1066780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Платы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1619546"/>
            <a:ext cx="2520280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пользование земельными участками</a:t>
            </a:r>
            <a:endParaRPr lang="ru-RU" sz="13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7712" y="2090916"/>
            <a:ext cx="2880320" cy="55920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пользование водными ресурсами поверхностных источников</a:t>
            </a:r>
            <a:endParaRPr lang="ru-RU" sz="13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7712" y="2770522"/>
            <a:ext cx="2880320" cy="335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загрязнение окружающей среды</a:t>
            </a:r>
            <a:endParaRPr lang="ru-RU" sz="13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27712" y="3220967"/>
            <a:ext cx="2880320" cy="49485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пользование животным миром</a:t>
            </a:r>
            <a:endParaRPr lang="ru-RU" sz="13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27712" y="3826786"/>
            <a:ext cx="2880320" cy="30074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лесные пользования</a:t>
            </a:r>
            <a:endParaRPr lang="ru-RU" sz="13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9552" y="4235234"/>
            <a:ext cx="2880320" cy="34363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использование особо охраняемых природных территорий</a:t>
            </a:r>
            <a:endParaRPr lang="ru-RU" sz="13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7712" y="4686564"/>
            <a:ext cx="2880320" cy="37683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использование радиочастотного спектра</a:t>
            </a:r>
            <a:endParaRPr lang="ru-RU" sz="13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95627" y="1434984"/>
            <a:ext cx="0" cy="4586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95627" y="1757352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95627" y="234888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95627" y="2924944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7467" y="3965961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07467" y="342900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95627" y="6021288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5627" y="5445224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Скругленный прямоугольник 20"/>
          <p:cNvSpPr/>
          <p:nvPr/>
        </p:nvSpPr>
        <p:spPr>
          <a:xfrm>
            <a:off x="527712" y="5171098"/>
            <a:ext cx="2880320" cy="58573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пользование судоходными водными путями</a:t>
            </a:r>
            <a:endParaRPr lang="ru-RU" sz="13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7712" y="5863274"/>
            <a:ext cx="2880320" cy="41843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Плата за размещение наружной (визуальной) рекламы</a:t>
            </a:r>
            <a:endParaRPr lang="ru-RU" sz="1300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295627" y="4437112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95627" y="486916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3851920" y="980728"/>
            <a:ext cx="1872208" cy="483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пошлина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7020272" y="918261"/>
            <a:ext cx="1872208" cy="4830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Таможенная пошлина</a:t>
            </a:r>
            <a:endParaRPr lang="ru-RU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159878" y="1722894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с подаваемых в суд исковых заявлений и других</a:t>
            </a:r>
            <a:endParaRPr lang="ru-RU" sz="13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159878" y="2164936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совершение нотариальных действий, выдачу копий документов</a:t>
            </a:r>
            <a:endParaRPr lang="ru-RU" sz="13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159878" y="2606978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регистрацию актов гражданского состояния</a:t>
            </a:r>
            <a:endParaRPr lang="ru-RU" sz="1300" dirty="0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4159878" y="3049020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оформление документов</a:t>
            </a:r>
            <a:endParaRPr lang="ru-RU" sz="1300" dirty="0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159878" y="3485889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выдачу визы</a:t>
            </a:r>
            <a:endParaRPr lang="ru-RU" sz="1300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159878" y="3922758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выдачу разрешений</a:t>
            </a:r>
            <a:endParaRPr lang="ru-RU" sz="1300" dirty="0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159878" y="4359627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регистрацию места жительства</a:t>
            </a:r>
            <a:endParaRPr lang="ru-RU" sz="1300" dirty="0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159878" y="4858814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выдачу паспортов и удостоверений личности граждан РК</a:t>
            </a:r>
            <a:endParaRPr lang="ru-RU" sz="1300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159878" y="5355556"/>
            <a:ext cx="4588586" cy="3678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300" dirty="0" smtClean="0"/>
              <a:t>Пошлина за регистрацию и перерегистрацию гражданского оружия</a:t>
            </a:r>
            <a:endParaRPr lang="ru-RU" sz="13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H="1">
            <a:off x="3910221" y="1463814"/>
            <a:ext cx="13707" cy="4075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>
            <a:off x="3923928" y="188007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3923928" y="2833226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3923928" y="2348879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910221" y="3220967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3910220" y="3698690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925298" y="4140042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3923928" y="4612769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3923928" y="5539499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3943227" y="5026792"/>
            <a:ext cx="232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4" idx="3"/>
          </p:cNvCxnSpPr>
          <p:nvPr/>
        </p:nvCxnSpPr>
        <p:spPr>
          <a:xfrm>
            <a:off x="6660232" y="548680"/>
            <a:ext cx="720080" cy="369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>
            <a:endCxn id="29" idx="3"/>
          </p:cNvCxnSpPr>
          <p:nvPr/>
        </p:nvCxnSpPr>
        <p:spPr>
          <a:xfrm flipH="1">
            <a:off x="5724128" y="836712"/>
            <a:ext cx="360040" cy="3855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stCxn id="4" idx="1"/>
          </p:cNvCxnSpPr>
          <p:nvPr/>
        </p:nvCxnSpPr>
        <p:spPr>
          <a:xfrm flipH="1">
            <a:off x="1691680" y="548680"/>
            <a:ext cx="504056" cy="518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559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42785" y="116633"/>
            <a:ext cx="7704667" cy="936104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Экономическая основа налоговой политики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83266" y="584685"/>
            <a:ext cx="3449522" cy="2727441"/>
            <a:chOff x="83266" y="584685"/>
            <a:chExt cx="3449522" cy="2727441"/>
          </a:xfrm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>
              <a:off x="210076" y="584685"/>
              <a:ext cx="3322712" cy="576064"/>
            </a:xfrm>
            <a:prstGeom prst="round2Same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u="sng" dirty="0" smtClean="0">
                  <a:solidFill>
                    <a:schemeClr val="bg1">
                      <a:lumMod val="10000"/>
                    </a:schemeClr>
                  </a:solidFill>
                </a:rPr>
                <a:t>Цели государственной налоговой политики</a:t>
              </a:r>
              <a:endParaRPr lang="ru-RU" u="sng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7" name="Прямоугольник с двумя скругленными противолежащими углами 6"/>
            <p:cNvSpPr/>
            <p:nvPr/>
          </p:nvSpPr>
          <p:spPr>
            <a:xfrm>
              <a:off x="1519061" y="1404511"/>
              <a:ext cx="1468763" cy="224290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Фискальные</a:t>
              </a:r>
              <a:endParaRPr lang="ru-RU" dirty="0"/>
            </a:p>
          </p:txBody>
        </p:sp>
        <p:sp>
          <p:nvSpPr>
            <p:cNvPr id="8" name="Прямоугольник с двумя скругленными противолежащими углами 7"/>
            <p:cNvSpPr/>
            <p:nvPr/>
          </p:nvSpPr>
          <p:spPr>
            <a:xfrm>
              <a:off x="83266" y="3024094"/>
              <a:ext cx="1907218" cy="288032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Международные</a:t>
              </a:r>
              <a:endParaRPr lang="ru-RU" dirty="0"/>
            </a:p>
          </p:txBody>
        </p:sp>
        <p:sp>
          <p:nvSpPr>
            <p:cNvPr id="9" name="Прямоугольник с двумя скругленными противолежащими углами 8"/>
            <p:cNvSpPr/>
            <p:nvPr/>
          </p:nvSpPr>
          <p:spPr>
            <a:xfrm>
              <a:off x="366933" y="2616843"/>
              <a:ext cx="1900811" cy="263831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Экологические</a:t>
              </a:r>
              <a:endParaRPr lang="ru-RU" dirty="0"/>
            </a:p>
          </p:txBody>
        </p:sp>
        <p:sp>
          <p:nvSpPr>
            <p:cNvPr id="10" name="Прямоугольник с двумя скругленными противолежащими углами 9"/>
            <p:cNvSpPr/>
            <p:nvPr/>
          </p:nvSpPr>
          <p:spPr>
            <a:xfrm>
              <a:off x="897132" y="2204864"/>
              <a:ext cx="1586636" cy="268559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Социальные</a:t>
              </a:r>
              <a:endParaRPr lang="ru-RU" dirty="0"/>
            </a:p>
          </p:txBody>
        </p:sp>
        <p:sp>
          <p:nvSpPr>
            <p:cNvPr id="11" name="Прямоугольник с двумя скругленными противолежащими углами 10"/>
            <p:cNvSpPr/>
            <p:nvPr/>
          </p:nvSpPr>
          <p:spPr>
            <a:xfrm>
              <a:off x="1197054" y="1817086"/>
              <a:ext cx="1790770" cy="243762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Экономические</a:t>
              </a:r>
              <a:endParaRPr lang="ru-RU" dirty="0"/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flipH="1">
              <a:off x="253762" y="1052737"/>
              <a:ext cx="18527" cy="198848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flipH="1">
              <a:off x="1756185" y="1160749"/>
              <a:ext cx="2311" cy="25202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/>
            <p:nvPr/>
          </p:nvCxnSpPr>
          <p:spPr>
            <a:xfrm>
              <a:off x="660896" y="1160749"/>
              <a:ext cx="59339" cy="147616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Прямая со стрелкой 14"/>
            <p:cNvCxnSpPr/>
            <p:nvPr/>
          </p:nvCxnSpPr>
          <p:spPr>
            <a:xfrm>
              <a:off x="1350207" y="1160749"/>
              <a:ext cx="29997" cy="65633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/>
            <p:cNvCxnSpPr/>
            <p:nvPr/>
          </p:nvCxnSpPr>
          <p:spPr>
            <a:xfrm>
              <a:off x="1036875" y="1160749"/>
              <a:ext cx="41617" cy="10441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7" name="Группа 16"/>
          <p:cNvGrpSpPr/>
          <p:nvPr/>
        </p:nvGrpSpPr>
        <p:grpSpPr>
          <a:xfrm>
            <a:off x="894344" y="1245418"/>
            <a:ext cx="8142153" cy="5252113"/>
            <a:chOff x="894344" y="1245418"/>
            <a:chExt cx="8142153" cy="5252113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3332016" y="1245418"/>
              <a:ext cx="2604112" cy="464956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>
                      <a:lumMod val="10000"/>
                    </a:schemeClr>
                  </a:solidFill>
                </a:rPr>
                <a:t>Типы налоговой политики</a:t>
              </a:r>
              <a:endParaRPr lang="ru-RU" dirty="0">
                <a:solidFill>
                  <a:schemeClr val="bg1">
                    <a:lumMod val="10000"/>
                  </a:schemeClr>
                </a:solidFill>
              </a:endParaRPr>
            </a:p>
          </p:txBody>
        </p:sp>
        <p:sp>
          <p:nvSpPr>
            <p:cNvPr id="19" name="Прямоугольник с двумя скругленными противолежащими углами 18"/>
            <p:cNvSpPr/>
            <p:nvPr/>
          </p:nvSpPr>
          <p:spPr>
            <a:xfrm>
              <a:off x="2463350" y="2753956"/>
              <a:ext cx="2314766" cy="540275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solidFill>
                    <a:schemeClr val="tx2">
                      <a:lumMod val="75000"/>
                    </a:schemeClr>
                  </a:solidFill>
                </a:rPr>
                <a:t>Политика максимальных налогов</a:t>
              </a:r>
              <a:endParaRPr lang="ru-RU" sz="15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0" name="Прямоугольник с двумя скругленными противолежащими углами 19"/>
            <p:cNvSpPr/>
            <p:nvPr/>
          </p:nvSpPr>
          <p:spPr>
            <a:xfrm>
              <a:off x="4327916" y="3577541"/>
              <a:ext cx="2256897" cy="1645123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>
                  <a:solidFill>
                    <a:schemeClr val="tx2">
                      <a:lumMod val="75000"/>
                    </a:schemeClr>
                  </a:solidFill>
                </a:rPr>
                <a:t>Налоговая политика, предусматривающая достаточно высокий уровень обложения, но при значительной социальной защите</a:t>
              </a:r>
            </a:p>
          </p:txBody>
        </p:sp>
        <p:sp>
          <p:nvSpPr>
            <p:cNvPr id="21" name="Прямоугольник с двумя скругленными противолежащими углами 20"/>
            <p:cNvSpPr/>
            <p:nvPr/>
          </p:nvSpPr>
          <p:spPr>
            <a:xfrm>
              <a:off x="6631185" y="1710374"/>
              <a:ext cx="1942985" cy="604595"/>
            </a:xfrm>
            <a:prstGeom prst="round2Diag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solidFill>
                    <a:schemeClr val="tx2">
                      <a:lumMod val="75000"/>
                    </a:schemeClr>
                  </a:solidFill>
                </a:rPr>
                <a:t>Политика разумных налогов</a:t>
              </a:r>
              <a:endParaRPr lang="ru-RU" sz="15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2" name="Прямая со стрелкой 21"/>
            <p:cNvCxnSpPr/>
            <p:nvPr/>
          </p:nvCxnSpPr>
          <p:spPr>
            <a:xfrm flipH="1">
              <a:off x="4634072" y="1710374"/>
              <a:ext cx="202542" cy="1038384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H="1">
              <a:off x="5704650" y="1710374"/>
              <a:ext cx="1" cy="182322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5936128" y="1530282"/>
              <a:ext cx="695057" cy="22403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sp>
          <p:nvSpPr>
            <p:cNvPr id="25" name="Блок-схема: процесс 24"/>
            <p:cNvSpPr/>
            <p:nvPr/>
          </p:nvSpPr>
          <p:spPr>
            <a:xfrm>
              <a:off x="6775231" y="2430741"/>
              <a:ext cx="2261266" cy="2078379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</a:rPr>
                <a:t>способствует развитию предпринимательства, обеспечивая ему благоприятный налоговый климат;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400" dirty="0">
                  <a:solidFill>
                    <a:schemeClr val="tx2">
                      <a:lumMod val="75000"/>
                    </a:schemeClr>
                  </a:solidFill>
                </a:rPr>
                <a:t>снижает объем социальных </a:t>
              </a:r>
              <a:r>
                <a:rPr lang="ru-RU" sz="1400" dirty="0" smtClean="0">
                  <a:solidFill>
                    <a:schemeClr val="tx2">
                      <a:lumMod val="75000"/>
                    </a:schemeClr>
                  </a:solidFill>
                </a:rPr>
                <a:t>гарантий</a:t>
              </a:r>
              <a:endParaRPr lang="ru-RU" sz="14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26" name="Блок-схема: процесс 25"/>
            <p:cNvSpPr/>
            <p:nvPr/>
          </p:nvSpPr>
          <p:spPr>
            <a:xfrm>
              <a:off x="894344" y="3743958"/>
              <a:ext cx="2292172" cy="2558193"/>
            </a:xfrm>
            <a:prstGeom prst="flowChartProcess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</a:rPr>
                <a:t>характеризуется принципом «взять все, что возможно</a:t>
              </a:r>
              <a:r>
                <a:rPr lang="ru-RU" sz="1300" dirty="0" smtClean="0">
                  <a:solidFill>
                    <a:schemeClr val="tx2">
                      <a:lumMod val="75000"/>
                    </a:schemeClr>
                  </a:solidFill>
                </a:rPr>
                <a:t>»;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</a:rPr>
                <a:t>п</a:t>
              </a:r>
              <a:r>
                <a:rPr lang="ru-RU" sz="1300" dirty="0" smtClean="0">
                  <a:solidFill>
                    <a:schemeClr val="tx2">
                      <a:lumMod val="75000"/>
                    </a:schemeClr>
                  </a:solidFill>
                </a:rPr>
                <a:t>роводится 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</a:rPr>
                <a:t>государством в экстренных </a:t>
              </a:r>
              <a:r>
                <a:rPr lang="ru-RU" sz="1300" dirty="0" smtClean="0">
                  <a:solidFill>
                    <a:schemeClr val="tx2">
                      <a:lumMod val="75000"/>
                    </a:schemeClr>
                  </a:solidFill>
                </a:rPr>
                <a:t>случаях;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</a:rPr>
                <a:t>п</a:t>
              </a:r>
              <a:r>
                <a:rPr lang="ru-RU" sz="1300" dirty="0" smtClean="0">
                  <a:solidFill>
                    <a:schemeClr val="tx2">
                      <a:lumMod val="75000"/>
                    </a:schemeClr>
                  </a:solidFill>
                </a:rPr>
                <a:t>ри </a:t>
              </a:r>
              <a:r>
                <a:rPr lang="ru-RU" sz="1300" dirty="0">
                  <a:solidFill>
                    <a:schemeClr val="tx2">
                      <a:lumMod val="75000"/>
                    </a:schemeClr>
                  </a:solidFill>
                </a:rPr>
                <a:t>этом повышение налогов тем не менее обычно не сопровождается ростом государственных доходов</a:t>
              </a:r>
            </a:p>
          </p:txBody>
        </p:sp>
        <p:sp>
          <p:nvSpPr>
            <p:cNvPr id="27" name="Блок-схема: подготовка 26"/>
            <p:cNvSpPr/>
            <p:nvPr/>
          </p:nvSpPr>
          <p:spPr>
            <a:xfrm>
              <a:off x="4634071" y="6017287"/>
              <a:ext cx="2141159" cy="480244"/>
            </a:xfrm>
            <a:prstGeom prst="flowChartPreparati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500" dirty="0" smtClean="0">
                  <a:solidFill>
                    <a:schemeClr val="tx2">
                      <a:lumMod val="75000"/>
                    </a:schemeClr>
                  </a:solidFill>
                </a:rPr>
                <a:t>Республика Казахстан</a:t>
              </a:r>
              <a:endParaRPr lang="ru-RU" sz="15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cxnSp>
          <p:nvCxnSpPr>
            <p:cNvPr id="28" name="Прямая со стрелкой 27"/>
            <p:cNvCxnSpPr/>
            <p:nvPr/>
          </p:nvCxnSpPr>
          <p:spPr>
            <a:xfrm>
              <a:off x="5478688" y="5229200"/>
              <a:ext cx="29417" cy="788087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29" name="Прямая со стрелкой 28"/>
            <p:cNvCxnSpPr/>
            <p:nvPr/>
          </p:nvCxnSpPr>
          <p:spPr>
            <a:xfrm>
              <a:off x="3186516" y="5672391"/>
              <a:ext cx="1447556" cy="540276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3186516" y="3323243"/>
              <a:ext cx="423042" cy="420715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  <p:cxnSp>
          <p:nvCxnSpPr>
            <p:cNvPr id="31" name="Прямая со стрелкой 30"/>
            <p:cNvCxnSpPr/>
            <p:nvPr/>
          </p:nvCxnSpPr>
          <p:spPr>
            <a:xfrm>
              <a:off x="8574170" y="1956642"/>
              <a:ext cx="259682" cy="464851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cxnSp>
      </p:grpSp>
    </p:spTree>
    <p:extLst>
      <p:ext uri="{BB962C8B-B14F-4D97-AF65-F5344CB8AC3E}">
        <p14:creationId xmlns:p14="http://schemas.microsoft.com/office/powerpoint/2010/main" val="4119072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-540568" y="70519"/>
            <a:ext cx="8640771" cy="576064"/>
          </a:xfrm>
        </p:spPr>
        <p:txBody>
          <a:bodyPr>
            <a:normAutofit/>
          </a:bodyPr>
          <a:lstStyle/>
          <a:p>
            <a:pPr algn="r"/>
            <a:r>
              <a:rPr lang="ru-RU" sz="3000" dirty="0" smtClean="0">
                <a:solidFill>
                  <a:schemeClr val="accent1">
                    <a:lumMod val="50000"/>
                  </a:schemeClr>
                </a:solidFill>
              </a:rPr>
              <a:t>Этапы формирования налоговой системы в РК</a:t>
            </a:r>
            <a:endParaRPr lang="ru-RU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536607748"/>
              </p:ext>
            </p:extLst>
          </p:nvPr>
        </p:nvGraphicFramePr>
        <p:xfrm>
          <a:off x="179511" y="718592"/>
          <a:ext cx="8640771" cy="59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395536" y="1078631"/>
            <a:ext cx="86409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 smtClean="0"/>
              <a:t>1</a:t>
            </a:r>
            <a:r>
              <a:rPr lang="ru-RU" sz="1400" dirty="0" smtClean="0"/>
              <a:t> </a:t>
            </a:r>
            <a:r>
              <a:rPr lang="ru-RU" sz="1400" dirty="0"/>
              <a:t>(1991 - 1994 гг</a:t>
            </a:r>
            <a:r>
              <a:rPr lang="ru-RU" sz="1400" dirty="0" smtClean="0"/>
              <a:t>.)</a:t>
            </a:r>
            <a:endParaRPr lang="ru-RU" sz="1400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71600" y="2230759"/>
            <a:ext cx="93083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1800" b="1" dirty="0" smtClean="0"/>
              <a:t>2</a:t>
            </a:r>
            <a:r>
              <a:rPr lang="ru-RU" sz="1400" dirty="0" smtClean="0"/>
              <a:t> (1995 - 1998 гг.)</a:t>
            </a:r>
            <a:endParaRPr lang="ru-RU" sz="1400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971600" y="4460551"/>
            <a:ext cx="93083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/>
              <a:t>4</a:t>
            </a:r>
            <a:r>
              <a:rPr lang="ru-RU" sz="1400" dirty="0" smtClean="0"/>
              <a:t> </a:t>
            </a:r>
            <a:r>
              <a:rPr lang="ru-RU" sz="1400" dirty="0"/>
              <a:t>(2002 - 2008 гг.)</a:t>
            </a: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44237" y="5592462"/>
            <a:ext cx="815395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/>
              <a:t>5</a:t>
            </a:r>
            <a:r>
              <a:rPr lang="ru-RU" sz="1400" dirty="0" smtClean="0"/>
              <a:t> (</a:t>
            </a:r>
            <a:r>
              <a:rPr lang="ru-RU" sz="1400" dirty="0"/>
              <a:t>с 1 января 2009 г.</a:t>
            </a:r>
            <a:r>
              <a:rPr lang="ru-RU" sz="1400" dirty="0" smtClean="0"/>
              <a:t>.)</a:t>
            </a:r>
            <a:endParaRPr lang="ru-RU" sz="14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104835" y="3336031"/>
            <a:ext cx="930838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b="1" dirty="0"/>
              <a:t>3</a:t>
            </a:r>
            <a:r>
              <a:rPr lang="ru-RU" sz="1400" dirty="0" smtClean="0"/>
              <a:t> (1999 </a:t>
            </a:r>
            <a:r>
              <a:rPr lang="ru-RU" sz="1400" dirty="0"/>
              <a:t>- 2001 гг.)</a:t>
            </a:r>
          </a:p>
        </p:txBody>
      </p:sp>
    </p:spTree>
    <p:extLst>
      <p:ext uri="{BB962C8B-B14F-4D97-AF65-F5344CB8AC3E}">
        <p14:creationId xmlns:p14="http://schemas.microsoft.com/office/powerpoint/2010/main" val="14033014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27355322"/>
              </p:ext>
            </p:extLst>
          </p:nvPr>
        </p:nvGraphicFramePr>
        <p:xfrm>
          <a:off x="251520" y="1556792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772400" cy="11430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Принципы построения налоговой системы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27925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7772400" cy="11430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Основные факторы, влияющие на налоговую систему</a:t>
            </a:r>
            <a:endParaRPr lang="ru-RU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86615071"/>
              </p:ext>
            </p:extLst>
          </p:nvPr>
        </p:nvGraphicFramePr>
        <p:xfrm>
          <a:off x="1043608" y="1268760"/>
          <a:ext cx="7080448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5983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1">
      <a:dk1>
        <a:srgbClr val="663300"/>
      </a:dk1>
      <a:lt1>
        <a:srgbClr val="FFF8E2"/>
      </a:lt1>
      <a:dk2>
        <a:srgbClr val="996600"/>
      </a:dk2>
      <a:lt2>
        <a:srgbClr val="DDDDDD"/>
      </a:lt2>
      <a:accent1>
        <a:srgbClr val="92D0A4"/>
      </a:accent1>
      <a:accent2>
        <a:srgbClr val="BDAB71"/>
      </a:accent2>
      <a:accent3>
        <a:srgbClr val="FFFBEE"/>
      </a:accent3>
      <a:accent4>
        <a:srgbClr val="562A00"/>
      </a:accent4>
      <a:accent5>
        <a:srgbClr val="C7E4CF"/>
      </a:accent5>
      <a:accent6>
        <a:srgbClr val="AB9B66"/>
      </a:accent6>
      <a:hlink>
        <a:srgbClr val="FF9999"/>
      </a:hlink>
      <a:folHlink>
        <a:srgbClr val="E5DF94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663300"/>
        </a:dk1>
        <a:lt1>
          <a:srgbClr val="FFF8E2"/>
        </a:lt1>
        <a:dk2>
          <a:srgbClr val="996600"/>
        </a:dk2>
        <a:lt2>
          <a:srgbClr val="DDDDDD"/>
        </a:lt2>
        <a:accent1>
          <a:srgbClr val="92D0A4"/>
        </a:accent1>
        <a:accent2>
          <a:srgbClr val="BDAB71"/>
        </a:accent2>
        <a:accent3>
          <a:srgbClr val="FFFBEE"/>
        </a:accent3>
        <a:accent4>
          <a:srgbClr val="562A00"/>
        </a:accent4>
        <a:accent5>
          <a:srgbClr val="C7E4CF"/>
        </a:accent5>
        <a:accent6>
          <a:srgbClr val="AB9B66"/>
        </a:accent6>
        <a:hlink>
          <a:srgbClr val="FF9999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663300"/>
        </a:dk1>
        <a:lt1>
          <a:srgbClr val="F8F8F8"/>
        </a:lt1>
        <a:dk2>
          <a:srgbClr val="3366CC"/>
        </a:dk2>
        <a:lt2>
          <a:srgbClr val="CCECFF"/>
        </a:lt2>
        <a:accent1>
          <a:srgbClr val="93C4D0"/>
        </a:accent1>
        <a:accent2>
          <a:srgbClr val="BDAB71"/>
        </a:accent2>
        <a:accent3>
          <a:srgbClr val="FBFBFB"/>
        </a:accent3>
        <a:accent4>
          <a:srgbClr val="562A00"/>
        </a:accent4>
        <a:accent5>
          <a:srgbClr val="C8DEE4"/>
        </a:accent5>
        <a:accent6>
          <a:srgbClr val="AB9B66"/>
        </a:accent6>
        <a:hlink>
          <a:srgbClr val="E6B2BE"/>
        </a:hlink>
        <a:folHlink>
          <a:srgbClr val="E5DF9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18CF38-8B13-4B56-AE1D-97F6C42F03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«Тетрадь в клетку»</Template>
  <TotalTime>1863</TotalTime>
  <Words>1278</Words>
  <Application>Microsoft Office PowerPoint</Application>
  <PresentationFormat>Экран (4:3)</PresentationFormat>
  <Paragraphs>211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4" baseType="lpstr">
      <vt:lpstr>Arial</vt:lpstr>
      <vt:lpstr>Calibri</vt:lpstr>
      <vt:lpstr>Symbol</vt:lpstr>
      <vt:lpstr>Times New Roman</vt:lpstr>
      <vt:lpstr>Wingdings</vt:lpstr>
      <vt:lpstr>Тема Office</vt:lpstr>
      <vt:lpstr>Налоговая система Республики Казахстан. Основные требования к ее построению. Сборы и пошлинные платы.</vt:lpstr>
      <vt:lpstr>Презентация PowerPoint</vt:lpstr>
      <vt:lpstr>Презентация PowerPoint</vt:lpstr>
      <vt:lpstr>Презентация PowerPoint</vt:lpstr>
      <vt:lpstr>Презентация PowerPoint</vt:lpstr>
      <vt:lpstr>Экономическая основа налоговой политики</vt:lpstr>
      <vt:lpstr>Этапы формирования налоговой системы в РК</vt:lpstr>
      <vt:lpstr>Принципы построения налоговой системы</vt:lpstr>
      <vt:lpstr>Основные факторы, влияющие на налоговую систему</vt:lpstr>
      <vt:lpstr>Презентация PowerPoint</vt:lpstr>
      <vt:lpstr>Презентация PowerPoint</vt:lpstr>
      <vt:lpstr>Презентация PowerPoint</vt:lpstr>
      <vt:lpstr>Динамика и структура налоговых поступлений в республиканский бюджет с 2010 по 2013 годы</vt:lpstr>
      <vt:lpstr>Структура поступлений в государственный бюджет налогов и платежей в 2012 году</vt:lpstr>
      <vt:lpstr>Зарубежный опыт функционирования налоговой системы</vt:lpstr>
      <vt:lpstr>Презентация PowerPoint</vt:lpstr>
      <vt:lpstr>Совершенствование налогового законодательства РК</vt:lpstr>
      <vt:lpstr>Спасибо за внимание!</vt:lpstr>
    </vt:vector>
  </TitlesOfParts>
  <Manager/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BEST</dc:creator>
  <cp:keywords/>
  <dc:description/>
  <cp:lastModifiedBy>BEST</cp:lastModifiedBy>
  <cp:revision>54</cp:revision>
  <dcterms:created xsi:type="dcterms:W3CDTF">2014-03-19T15:13:09Z</dcterms:created>
  <dcterms:modified xsi:type="dcterms:W3CDTF">2014-05-07T12:04:52Z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TC010690641049</vt:lpwstr>
  </property>
</Properties>
</file>